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322" r:id="rId5"/>
    <p:sldId id="261" r:id="rId6"/>
    <p:sldId id="262" r:id="rId7"/>
    <p:sldId id="265" r:id="rId8"/>
    <p:sldId id="266" r:id="rId9"/>
    <p:sldId id="267" r:id="rId10"/>
    <p:sldId id="268" r:id="rId11"/>
    <p:sldId id="295" r:id="rId12"/>
    <p:sldId id="296" r:id="rId13"/>
    <p:sldId id="309" r:id="rId14"/>
    <p:sldId id="310" r:id="rId15"/>
    <p:sldId id="311" r:id="rId16"/>
    <p:sldId id="292" r:id="rId17"/>
    <p:sldId id="293" r:id="rId18"/>
    <p:sldId id="320" r:id="rId19"/>
    <p:sldId id="299" r:id="rId20"/>
    <p:sldId id="319" r:id="rId21"/>
    <p:sldId id="321" r:id="rId22"/>
    <p:sldId id="315" r:id="rId23"/>
    <p:sldId id="300" r:id="rId24"/>
    <p:sldId id="301" r:id="rId25"/>
    <p:sldId id="302" r:id="rId26"/>
    <p:sldId id="318" r:id="rId27"/>
    <p:sldId id="304" r:id="rId28"/>
    <p:sldId id="316" r:id="rId29"/>
    <p:sldId id="323" r:id="rId30"/>
    <p:sldId id="324" r:id="rId31"/>
    <p:sldId id="328" r:id="rId32"/>
    <p:sldId id="325" r:id="rId33"/>
    <p:sldId id="329" r:id="rId34"/>
    <p:sldId id="314" r:id="rId35"/>
  </p:sldIdLst>
  <p:sldSz cx="7734300" cy="10909300"/>
  <p:notesSz cx="7734300" cy="1090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3E5"/>
    <a:srgbClr val="45B3B9"/>
    <a:srgbClr val="3C9DA2"/>
    <a:srgbClr val="B5CD85"/>
    <a:srgbClr val="FFD13F"/>
    <a:srgbClr val="8DC590"/>
    <a:srgbClr val="FA6D2E"/>
    <a:srgbClr val="B29288"/>
    <a:srgbClr val="8B86EE"/>
    <a:srgbClr val="9B726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906" autoAdjust="0"/>
    <p:restoredTop sz="98930" autoAdjust="0"/>
  </p:normalViewPr>
  <p:slideViewPr>
    <p:cSldViewPr>
      <p:cViewPr>
        <p:scale>
          <a:sx n="100" d="100"/>
          <a:sy n="100" d="100"/>
        </p:scale>
        <p:origin x="-31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083333333333524"/>
          <c:y val="0.12361072773872619"/>
          <c:w val="0.5650002624671987"/>
          <c:h val="0.876389272261280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1.9565787972155663E-2"/>
                  <c:y val="-5.6038733794639334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4.7192742211571853E-3"/>
                  <c:y val="-9.8811739441660704E-2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-1.7992125984252212E-2"/>
                  <c:y val="-5.7446910045336169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0.10465651032751352"/>
                  <c:y val="-9.0493517855722488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157908250599118"/>
                  <c:y val="-3.966306537264241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1502995549469359"/>
                  <c:y val="1.7173594579747386E-2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4.9343832020997513E-2"/>
                  <c:y val="0.12190777024964954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149.4</c:v>
                </c:pt>
                <c:pt idx="1">
                  <c:v>58.8</c:v>
                </c:pt>
                <c:pt idx="2">
                  <c:v>6.7</c:v>
                </c:pt>
                <c:pt idx="3">
                  <c:v>4.8</c:v>
                </c:pt>
                <c:pt idx="4">
                  <c:v>2.8</c:v>
                </c:pt>
                <c:pt idx="5">
                  <c:v>6.2</c:v>
                </c:pt>
                <c:pt idx="6">
                  <c:v>17.899999999999999</c:v>
                </c:pt>
                <c:pt idx="7">
                  <c:v>816.5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На 1 жителя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979790026247034"/>
          <c:y val="8.3448293963254594E-2"/>
        </c:manualLayout>
      </c:layout>
    </c:title>
    <c:plotArea>
      <c:layout>
        <c:manualLayout>
          <c:layoutTarget val="inner"/>
          <c:xMode val="edge"/>
          <c:yMode val="edge"/>
          <c:x val="0.14504129998456144"/>
          <c:y val="0.17267116610423697"/>
          <c:w val="0.73932916473676058"/>
          <c:h val="0.71820547431571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2.9411764705882392E-3"/>
                  <c:y val="-2.4761904761904791E-2"/>
                </c:manualLayout>
              </c:layout>
              <c:showVal val="1"/>
            </c:dLbl>
            <c:dLbl>
              <c:idx val="1"/>
              <c:layout>
                <c:manualLayout>
                  <c:x val="8.8235294117647745E-2"/>
                  <c:y val="-9.5238095238095247E-2"/>
                </c:manualLayout>
              </c:layout>
              <c:showVal val="1"/>
            </c:dLbl>
            <c:numFmt formatCode="#,##0[$₽-485]" sourceLinked="0"/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4698</c:v>
                </c:pt>
                <c:pt idx="1">
                  <c:v>353</c:v>
                </c:pt>
                <c:pt idx="2">
                  <c:v>4071</c:v>
                </c:pt>
                <c:pt idx="3">
                  <c:v>28095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696"/>
          <c:w val="0.82097550306211764"/>
          <c:h val="0.665808330179719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462948.8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416769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473001.2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493098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544976</c:v>
                </c:pt>
              </c:numCache>
            </c:numRef>
          </c:val>
        </c:ser>
        <c:axId val="177183744"/>
        <c:axId val="177197824"/>
      </c:barChart>
      <c:catAx>
        <c:axId val="177183744"/>
        <c:scaling>
          <c:orientation val="minMax"/>
        </c:scaling>
        <c:delete val="1"/>
        <c:axPos val="b"/>
        <c:tickLblPos val="none"/>
        <c:crossAx val="177197824"/>
        <c:crosses val="autoZero"/>
        <c:auto val="1"/>
        <c:lblAlgn val="ctr"/>
        <c:lblOffset val="100"/>
      </c:catAx>
      <c:valAx>
        <c:axId val="177197824"/>
        <c:scaling>
          <c:orientation val="minMax"/>
          <c:max val="6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183744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7100868856910209"/>
          <c:y val="0.8655020700279985"/>
          <c:w val="0.7634591365734511"/>
          <c:h val="0.100228748165934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612860892388463E-2"/>
          <c:y val="0"/>
          <c:w val="0.8066666666666665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A6D2E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B9E3E5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>
                <c:manualLayout>
                  <c:x val="-1.0044881889763853E-2"/>
                  <c:y val="-6.5450095765056393E-3"/>
                </c:manualLayout>
              </c:layout>
              <c:showPercent val="1"/>
            </c:dLbl>
            <c:dLbl>
              <c:idx val="4"/>
              <c:layout>
                <c:manualLayout>
                  <c:x val="1.334435695538058E-2"/>
                  <c:y val="-5.849719798538713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59.6</c:v>
                </c:pt>
                <c:pt idx="1">
                  <c:v>29.2</c:v>
                </c:pt>
                <c:pt idx="2">
                  <c:v>7.9</c:v>
                </c:pt>
                <c:pt idx="3">
                  <c:v>0.70000000000000062</c:v>
                </c:pt>
                <c:pt idx="4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699"/>
          <c:w val="0.82097550306211764"/>
          <c:h val="0.665808330179719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60794.2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64806.3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81702.899999999994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79509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78978</c:v>
                </c:pt>
              </c:numCache>
            </c:numRef>
          </c:val>
        </c:ser>
        <c:axId val="177678976"/>
        <c:axId val="177701248"/>
      </c:barChart>
      <c:catAx>
        <c:axId val="177678976"/>
        <c:scaling>
          <c:orientation val="minMax"/>
        </c:scaling>
        <c:delete val="1"/>
        <c:axPos val="b"/>
        <c:tickLblPos val="none"/>
        <c:crossAx val="177701248"/>
        <c:crosses val="autoZero"/>
        <c:auto val="1"/>
        <c:lblAlgn val="ctr"/>
        <c:lblOffset val="100"/>
      </c:catAx>
      <c:valAx>
        <c:axId val="177701248"/>
        <c:scaling>
          <c:orientation val="minMax"/>
          <c:max val="9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678976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0740715600205231"/>
          <c:y val="0.8655020700279985"/>
          <c:w val="0.7634591365734511"/>
          <c:h val="0.100228748165934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612860892388439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2"/>
              <c:layout>
                <c:manualLayout>
                  <c:x val="-8.8180604988383777E-3"/>
                  <c:y val="-0.12244897959183668"/>
                </c:manualLayout>
              </c:layout>
              <c:showPercent val="1"/>
            </c:dLbl>
            <c:dLbl>
              <c:idx val="3"/>
              <c:layout>
                <c:manualLayout>
                  <c:x val="-1.3378189766413189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62339</c:v>
                </c:pt>
                <c:pt idx="1">
                  <c:v>15618</c:v>
                </c:pt>
                <c:pt idx="2">
                  <c:v>1021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699"/>
          <c:w val="0.82097550306211764"/>
          <c:h val="0.665808330179719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64794.2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76833.8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75894.7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77952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г.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91139</c:v>
                </c:pt>
              </c:numCache>
            </c:numRef>
          </c:val>
        </c:ser>
        <c:gapWidth val="59"/>
        <c:axId val="177989504"/>
        <c:axId val="177991040"/>
      </c:barChart>
      <c:catAx>
        <c:axId val="177989504"/>
        <c:scaling>
          <c:orientation val="minMax"/>
        </c:scaling>
        <c:delete val="1"/>
        <c:axPos val="b"/>
        <c:tickLblPos val="none"/>
        <c:crossAx val="177991040"/>
        <c:crosses val="autoZero"/>
        <c:auto val="1"/>
        <c:lblAlgn val="ctr"/>
        <c:lblOffset val="100"/>
      </c:catAx>
      <c:valAx>
        <c:axId val="177991040"/>
        <c:scaling>
          <c:orientation val="minMax"/>
          <c:max val="10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989504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3039566174917786"/>
          <c:y val="0.8655020700279985"/>
          <c:w val="0.62834464657435474"/>
          <c:h val="0.100228748165934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17482824607084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3"/>
              <c:layout>
                <c:manualLayout>
                  <c:x val="-1.3378189766413197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</c:v>
                </c:pt>
                <c:pt idx="1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76783</c:v>
                </c:pt>
                <c:pt idx="1">
                  <c:v>3899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Социальное обеспечение населения</c:v>
                </c:pt>
                <c:pt idx="1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02"/>
          <c:w val="0.82097550306211764"/>
          <c:h val="0.665808330179720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205313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127822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9158596554740999E-3"/>
                  <c:y val="3.935859606544892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50829.3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-1.9157088122605437E-3"/>
                  <c:y val="1.311953202181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56069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84826</c:v>
                </c:pt>
              </c:numCache>
            </c:numRef>
          </c:val>
        </c:ser>
        <c:gapWidth val="76"/>
        <c:axId val="178422144"/>
        <c:axId val="178423680"/>
      </c:barChart>
      <c:catAx>
        <c:axId val="178422144"/>
        <c:scaling>
          <c:orientation val="minMax"/>
        </c:scaling>
        <c:delete val="1"/>
        <c:axPos val="b"/>
        <c:tickLblPos val="none"/>
        <c:crossAx val="178423680"/>
        <c:crosses val="autoZero"/>
        <c:auto val="1"/>
        <c:lblAlgn val="ctr"/>
        <c:lblOffset val="100"/>
      </c:catAx>
      <c:valAx>
        <c:axId val="178423680"/>
        <c:scaling>
          <c:orientation val="minMax"/>
          <c:max val="22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8422144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8441865025492599"/>
          <c:y val="0.8655020700279985"/>
          <c:w val="0.7634591365734511"/>
          <c:h val="0.100228748165934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612860892388439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3"/>
              <c:layout>
                <c:manualLayout>
                  <c:x val="-1.3378189766413192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40935</c:v>
                </c:pt>
                <c:pt idx="1">
                  <c:v>33638</c:v>
                </c:pt>
                <c:pt idx="2">
                  <c:v>10253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876811594202896E-2"/>
          <c:y val="0.25959592260269793"/>
          <c:w val="0.56500026246719892"/>
          <c:h val="0.87638927226128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6177593289969194"/>
                  <c:y val="-3.41237868522248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-8.6635105156838109E-3"/>
                  <c:y val="-0.11848246241947025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1.5074235645503123E-2"/>
                  <c:y val="-9.1141732283464491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4.1130320666438415E-3"/>
                  <c:y val="-3.5372031984374212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5051009928106937"/>
                  <c:y val="-4.237838002807789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2032808398950152"/>
                  <c:y val="-7.6512238295794891E-4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0.13414983453155321"/>
                  <c:y val="2.5754135384239801E-2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88,7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29.3</c:v>
                </c:pt>
                <c:pt idx="1">
                  <c:v>6.8</c:v>
                </c:pt>
                <c:pt idx="2">
                  <c:v>0.8</c:v>
                </c:pt>
                <c:pt idx="3">
                  <c:v>0.55000000000000004</c:v>
                </c:pt>
                <c:pt idx="4">
                  <c:v>0.30000000000000032</c:v>
                </c:pt>
                <c:pt idx="5">
                  <c:v>0.60000000000000064</c:v>
                </c:pt>
                <c:pt idx="6">
                  <c:v>2.5</c:v>
                </c:pt>
                <c:pt idx="7">
                  <c:v>70.599999999999994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explosion val="3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в сфере строительства</c:v>
                </c:pt>
                <c:pt idx="3">
                  <c:v>Развитие культуры</c:v>
                </c:pt>
                <c:pt idx="4">
                  <c:v>Прочие программы</c:v>
                </c:pt>
                <c:pt idx="5">
                  <c:v>Непрограммные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465.8</c:v>
                </c:pt>
                <c:pt idx="1">
                  <c:v>79.400000000000006</c:v>
                </c:pt>
                <c:pt idx="2">
                  <c:v>3.5</c:v>
                </c:pt>
                <c:pt idx="3">
                  <c:v>185.2</c:v>
                </c:pt>
                <c:pt idx="4">
                  <c:v>138.4</c:v>
                </c:pt>
                <c:pt idx="5">
                  <c:v>117.2</c:v>
                </c:pt>
              </c:numCache>
            </c:numRef>
          </c:val>
        </c:ser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20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128.30000000000001</c:v>
                </c:pt>
                <c:pt idx="1">
                  <c:v>131.5</c:v>
                </c:pt>
                <c:pt idx="2">
                  <c:v>139.30000000000001</c:v>
                </c:pt>
                <c:pt idx="3">
                  <c:v>137</c:v>
                </c:pt>
                <c:pt idx="4">
                  <c:v>157</c:v>
                </c:pt>
                <c:pt idx="5">
                  <c:v>161.30000000000001</c:v>
                </c:pt>
                <c:pt idx="6">
                  <c:v>149.30000000000001</c:v>
                </c:pt>
              </c:numCache>
            </c:numRef>
          </c:val>
        </c:ser>
        <c:gapWidth val="30"/>
        <c:overlap val="100"/>
        <c:axId val="174658688"/>
        <c:axId val="174660224"/>
      </c:barChart>
      <c:catAx>
        <c:axId val="17465868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4660224"/>
        <c:crosses val="autoZero"/>
        <c:auto val="1"/>
        <c:lblAlgn val="ctr"/>
        <c:lblOffset val="100"/>
      </c:catAx>
      <c:valAx>
        <c:axId val="174660224"/>
        <c:scaling>
          <c:orientation val="minMax"/>
          <c:max val="18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4658688"/>
        <c:crosses val="autoZero"/>
        <c:crossBetween val="between"/>
        <c:majorUnit val="2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274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12.7</c:v>
                </c:pt>
                <c:pt idx="1">
                  <c:v>24.4</c:v>
                </c:pt>
                <c:pt idx="2">
                  <c:v>33.800000000000004</c:v>
                </c:pt>
                <c:pt idx="3">
                  <c:v>25.9</c:v>
                </c:pt>
                <c:pt idx="4">
                  <c:v>27.4</c:v>
                </c:pt>
                <c:pt idx="5">
                  <c:v>61.9</c:v>
                </c:pt>
                <c:pt idx="6">
                  <c:v>58.8</c:v>
                </c:pt>
              </c:numCache>
            </c:numRef>
          </c:val>
        </c:ser>
        <c:gapWidth val="30"/>
        <c:overlap val="100"/>
        <c:axId val="174737280"/>
        <c:axId val="174738816"/>
      </c:barChart>
      <c:catAx>
        <c:axId val="174737280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4738816"/>
        <c:crosses val="autoZero"/>
        <c:auto val="1"/>
        <c:lblAlgn val="ctr"/>
        <c:lblOffset val="100"/>
      </c:catAx>
      <c:valAx>
        <c:axId val="174738816"/>
        <c:scaling>
          <c:orientation val="minMax"/>
          <c:max val="7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4737280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274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2.6</c:v>
                </c:pt>
                <c:pt idx="2">
                  <c:v>2.9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5</c:v>
                </c:pt>
                <c:pt idx="6">
                  <c:v>4.8</c:v>
                </c:pt>
              </c:numCache>
            </c:numRef>
          </c:val>
        </c:ser>
        <c:gapWidth val="30"/>
        <c:overlap val="100"/>
        <c:axId val="174762624"/>
        <c:axId val="174764416"/>
      </c:barChart>
      <c:catAx>
        <c:axId val="174762624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4764416"/>
        <c:crosses val="autoZero"/>
        <c:auto val="1"/>
        <c:lblAlgn val="ctr"/>
        <c:lblOffset val="100"/>
      </c:catAx>
      <c:valAx>
        <c:axId val="174764416"/>
        <c:scaling>
          <c:orientation val="minMax"/>
          <c:max val="5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4762624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372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6.1</c:v>
                </c:pt>
                <c:pt idx="1">
                  <c:v>5.9</c:v>
                </c:pt>
                <c:pt idx="2">
                  <c:v>6.8</c:v>
                </c:pt>
                <c:pt idx="3">
                  <c:v>7</c:v>
                </c:pt>
                <c:pt idx="4" formatCode="0.0">
                  <c:v>3.7</c:v>
                </c:pt>
                <c:pt idx="5">
                  <c:v>5.6</c:v>
                </c:pt>
                <c:pt idx="6">
                  <c:v>6.2</c:v>
                </c:pt>
              </c:numCache>
            </c:numRef>
          </c:val>
        </c:ser>
        <c:gapWidth val="30"/>
        <c:overlap val="100"/>
        <c:axId val="174824832"/>
        <c:axId val="174826624"/>
      </c:barChart>
      <c:catAx>
        <c:axId val="174824832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4826624"/>
        <c:crosses val="autoZero"/>
        <c:auto val="1"/>
        <c:lblAlgn val="ctr"/>
        <c:lblOffset val="100"/>
      </c:catAx>
      <c:valAx>
        <c:axId val="174826624"/>
        <c:scaling>
          <c:orientation val="minMax"/>
          <c:max val="1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4824832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372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13F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28.8</c:v>
                </c:pt>
                <c:pt idx="1">
                  <c:v>35.800000000000004</c:v>
                </c:pt>
                <c:pt idx="2">
                  <c:v>34.5</c:v>
                </c:pt>
                <c:pt idx="3">
                  <c:v>36.9</c:v>
                </c:pt>
                <c:pt idx="4">
                  <c:v>31.3</c:v>
                </c:pt>
                <c:pt idx="5">
                  <c:v>33.200000000000003</c:v>
                </c:pt>
                <c:pt idx="6">
                  <c:v>27.4</c:v>
                </c:pt>
              </c:numCache>
            </c:numRef>
          </c:val>
        </c:ser>
        <c:gapWidth val="30"/>
        <c:overlap val="100"/>
        <c:axId val="174883200"/>
        <c:axId val="174884736"/>
      </c:barChart>
      <c:catAx>
        <c:axId val="174883200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4884736"/>
        <c:crosses val="autoZero"/>
        <c:auto val="1"/>
        <c:lblAlgn val="ctr"/>
        <c:lblOffset val="100"/>
      </c:catAx>
      <c:valAx>
        <c:axId val="174884736"/>
        <c:scaling>
          <c:orientation val="minMax"/>
          <c:max val="4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4883200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view3D>
      <c:rAngAx val="1"/>
    </c:view3D>
    <c:plotArea>
      <c:layout>
        <c:manualLayout>
          <c:layoutTarget val="inner"/>
          <c:xMode val="edge"/>
          <c:yMode val="edge"/>
          <c:x val="7.1458333333333429E-2"/>
          <c:y val="6.1111111111111123E-2"/>
          <c:w val="0.91717803030303702"/>
          <c:h val="0.6888359580052494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975452</c:v>
                </c:pt>
                <c:pt idx="1">
                  <c:v>848819</c:v>
                </c:pt>
                <c:pt idx="2">
                  <c:v>850069</c:v>
                </c:pt>
                <c:pt idx="3">
                  <c:v>899437</c:v>
                </c:pt>
                <c:pt idx="4">
                  <c:v>1086041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590162</c:v>
                </c:pt>
                <c:pt idx="1">
                  <c:v>559893</c:v>
                </c:pt>
                <c:pt idx="2">
                  <c:v>632593</c:v>
                </c:pt>
                <c:pt idx="3">
                  <c:v>655546</c:v>
                </c:pt>
                <c:pt idx="4">
                  <c:v>721944</c:v>
                </c:pt>
              </c:numCache>
            </c:numRef>
          </c:val>
        </c:ser>
        <c:dLbls>
          <c:showVal val="1"/>
        </c:dLbls>
        <c:shape val="box"/>
        <c:axId val="176784128"/>
        <c:axId val="176785664"/>
        <c:axId val="0"/>
      </c:bar3DChart>
      <c:catAx>
        <c:axId val="17678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76785664"/>
        <c:crosses val="autoZero"/>
        <c:auto val="1"/>
        <c:lblAlgn val="ctr"/>
        <c:lblOffset val="100"/>
      </c:catAx>
      <c:valAx>
        <c:axId val="1767856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76784128"/>
        <c:crosses val="autoZero"/>
        <c:crossBetween val="between"/>
      </c:valAx>
    </c:plotArea>
    <c:legend>
      <c:legendPos val="b"/>
      <c:txPr>
        <a:bodyPr/>
        <a:lstStyle/>
        <a:p>
          <a:pPr>
            <a:defRPr sz="1000">
              <a:latin typeface="姙폜餻妤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Всего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200876879027039"/>
          <c:y val="4.037182852143475E-3"/>
        </c:manualLayout>
      </c:layout>
    </c:title>
    <c:plotArea>
      <c:layout>
        <c:manualLayout>
          <c:layoutTarget val="inner"/>
          <c:xMode val="edge"/>
          <c:yMode val="edge"/>
          <c:x val="0.11509275829157722"/>
          <c:y val="0.15435345581802462"/>
          <c:w val="0.57008381054641455"/>
          <c:h val="0.83612292213473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1"/>
              <c:layout>
                <c:manualLayout>
                  <c:x val="7.5757575757575704E-2"/>
                  <c:y val="-7.222222222222242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91139</c:v>
                </c:pt>
                <c:pt idx="1">
                  <c:v>6851</c:v>
                </c:pt>
                <c:pt idx="2">
                  <c:v>78978</c:v>
                </c:pt>
                <c:pt idx="3">
                  <c:v>544976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0.12646</cdr:x>
      <cdr:y>0</cdr:y>
    </cdr:from>
    <cdr:to>
      <cdr:x>0.55081</cdr:x>
      <cdr:y>0.21212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160" y="-76200"/>
          <a:ext cx="1369615" cy="711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2020 год</a:t>
          </a:r>
        </a:p>
        <a:p xmlns:a="http://schemas.openxmlformats.org/drawingml/2006/main">
          <a:pPr algn="ctr"/>
          <a:r>
            <a:rPr lang="ru-RU" sz="1100" dirty="0" smtClean="0"/>
            <a:t>1063,1 </a:t>
          </a:r>
          <a:r>
            <a:rPr lang="ru-RU" dirty="0" smtClean="0"/>
            <a:t>млн.</a:t>
          </a:r>
          <a:r>
            <a:rPr lang="ru-RU" sz="1100" dirty="0" smtClean="0"/>
            <a:t> руб.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0.07065</cdr:x>
      <cdr:y>0</cdr:y>
    </cdr:from>
    <cdr:to>
      <cdr:x>0.56522</cdr:x>
      <cdr:y>0.18182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50" y="0"/>
          <a:ext cx="1733567" cy="59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2019 год</a:t>
          </a:r>
        </a:p>
        <a:p xmlns:a="http://schemas.openxmlformats.org/drawingml/2006/main">
          <a:pPr algn="ctr"/>
          <a:r>
            <a:rPr lang="ru-RU" sz="1100" smtClean="0"/>
            <a:t>908, </a:t>
          </a:r>
          <a:r>
            <a:rPr lang="ru-RU" sz="1100" dirty="0" smtClean="0"/>
            <a:t>млн. руб.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0.59023</cdr:x>
      <cdr:y>0.52273</cdr:y>
    </cdr:from>
    <cdr:to>
      <cdr:x>0.66106</cdr:x>
      <cdr:y>0.61364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1905000" y="1752600"/>
          <a:ext cx="228600" cy="3048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0.40541</cdr:y>
    </cdr:from>
    <cdr:to>
      <cdr:x>0.56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1430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</cdr:x>
      <cdr:y>0.40541</cdr:y>
    </cdr:from>
    <cdr:to>
      <cdr:x>0.58</cdr:x>
      <cdr:y>0.59459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9200" y="114300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/>
            <a:t>544 976 тыс. руб.</a:t>
          </a:r>
          <a:endParaRPr lang="ru-RU" sz="14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0.3506</cdr:x>
      <cdr:y>0.34694</cdr:y>
    </cdr:from>
    <cdr:to>
      <cdr:x>0.62151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1295400"/>
          <a:ext cx="1295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78 978 </a:t>
          </a:r>
        </a:p>
        <a:p xmlns:a="http://schemas.openxmlformats.org/drawingml/2006/main">
          <a:pPr algn="ctr"/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0.39841</cdr:x>
      <cdr:y>0.34694</cdr:y>
    </cdr:from>
    <cdr:to>
      <cdr:x>0.66932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1295400"/>
          <a:ext cx="1295370" cy="1142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91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>
              <a:latin typeface="+mn-lt"/>
              <a:ea typeface="+mn-ea"/>
              <a:cs typeface="+mn-cs"/>
            </a:rPr>
            <a:t>139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0.3506</cdr:x>
      <cdr:y>0.34694</cdr:y>
    </cdr:from>
    <cdr:to>
      <cdr:x>0.62151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1295400"/>
          <a:ext cx="1295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84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>
              <a:latin typeface="+mn-lt"/>
              <a:ea typeface="+mn-ea"/>
              <a:cs typeface="+mn-cs"/>
            </a:rPr>
            <a:t>826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0.26866</cdr:x>
      <cdr:y>0.27907</cdr:y>
    </cdr:from>
    <cdr:to>
      <cdr:x>0.72414</cdr:x>
      <cdr:y>0.72093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3678" y="574158"/>
          <a:ext cx="1006522" cy="909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01.01.2021</a:t>
          </a:r>
        </a:p>
        <a:p xmlns:a="http://schemas.openxmlformats.org/drawingml/2006/main">
          <a:pPr algn="ctr"/>
          <a:r>
            <a:rPr lang="ru-RU" sz="1100" dirty="0" smtClean="0"/>
            <a:t>11,0</a:t>
          </a:r>
        </a:p>
        <a:p xmlns:a="http://schemas.openxmlformats.org/drawingml/2006/main">
          <a:pPr algn="ctr"/>
          <a:r>
            <a:rPr lang="ru-RU" dirty="0" smtClean="0"/>
            <a:t>млн</a:t>
          </a:r>
          <a:r>
            <a:rPr lang="ru-RU" sz="1100" dirty="0" smtClean="0"/>
            <a:t>. руб.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0.26866</cdr:x>
      <cdr:y>0.27907</cdr:y>
    </cdr:from>
    <cdr:to>
      <cdr:x>0.72414</cdr:x>
      <cdr:y>0.72093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3678" y="574158"/>
          <a:ext cx="1006522" cy="909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01.01.2020</a:t>
          </a:r>
        </a:p>
        <a:p xmlns:a="http://schemas.openxmlformats.org/drawingml/2006/main">
          <a:pPr algn="ctr"/>
          <a:r>
            <a:rPr lang="ru-RU" dirty="0" smtClean="0"/>
            <a:t>6,9</a:t>
          </a:r>
          <a:endParaRPr lang="ru-RU" sz="1100" dirty="0" smtClean="0"/>
        </a:p>
        <a:p xmlns:a="http://schemas.openxmlformats.org/drawingml/2006/main">
          <a:pPr algn="ctr"/>
          <a:r>
            <a:rPr lang="ru-RU" dirty="0" smtClean="0"/>
            <a:t>млн</a:t>
          </a:r>
          <a:r>
            <a:rPr lang="ru-RU" sz="1100" dirty="0" smtClean="0"/>
            <a:t>. руб.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0.26316</cdr:x>
      <cdr:y>0.26667</cdr:y>
    </cdr:from>
    <cdr:to>
      <cdr:x>0.71864</cdr:x>
      <cdr:y>0.70853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609600"/>
          <a:ext cx="1318888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848,8</a:t>
          </a:r>
        </a:p>
        <a:p xmlns:a="http://schemas.openxmlformats.org/drawingml/2006/main">
          <a:pPr algn="ctr"/>
          <a:r>
            <a:rPr lang="ru-RU" dirty="0" smtClean="0"/>
            <a:t>млн</a:t>
          </a:r>
          <a:r>
            <a:rPr lang="ru-RU" sz="1100" dirty="0" smtClean="0"/>
            <a:t>. руб.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77C5-DCC1-4CF3-83B1-B4CB70D9DFFC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A756-90E6-4492-9DDD-247C24BE6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08AD8-D73F-422F-A1D9-4C775FB29D77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16175" y="817563"/>
            <a:ext cx="2901950" cy="409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3113" y="5181600"/>
            <a:ext cx="6188075" cy="491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31B2-DBA1-4200-B1C2-AAE2D60ED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548" y="3381883"/>
            <a:ext cx="6579552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1097" y="6109208"/>
            <a:ext cx="541845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032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6434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032" y="436372"/>
            <a:ext cx="696658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032" y="2509139"/>
            <a:ext cx="696658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1821" y="10145649"/>
            <a:ext cx="247700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032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3268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36"/>
            <a:ext cx="6377901" cy="2727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2568" y="736"/>
            <a:ext cx="1367434" cy="682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2568" y="6816001"/>
            <a:ext cx="1367434" cy="409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4455" y="9089809"/>
            <a:ext cx="3197352" cy="181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7063" y="9543960"/>
            <a:ext cx="1371600" cy="1364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/>
        </p:nvSpPr>
        <p:spPr>
          <a:xfrm>
            <a:off x="0" y="4311650"/>
            <a:ext cx="3197352" cy="2467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2876550" y="4311650"/>
            <a:ext cx="3197352" cy="2467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455" y="6628701"/>
            <a:ext cx="3197352" cy="2467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542193"/>
            <a:ext cx="909789" cy="6365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0150" y="2787650"/>
            <a:ext cx="1371600" cy="6827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2722537"/>
            <a:ext cx="5012397" cy="18257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5750" y="4387850"/>
            <a:ext cx="54102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</a:pPr>
            <a:r>
              <a:rPr lang="ru-RU" sz="3600" b="1" cap="all" dirty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Исполнение </a:t>
            </a:r>
            <a:endParaRPr lang="ru-RU" sz="3600" b="1" cap="all" dirty="0" smtClean="0">
              <a:ln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12700" algn="ctr">
              <a:lnSpc>
                <a:spcPct val="100000"/>
              </a:lnSpc>
            </a:pPr>
            <a:r>
              <a:rPr lang="ru-RU" sz="3600" b="1" cap="all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бюджета Шалинского </a:t>
            </a:r>
            <a:r>
              <a:rPr lang="ru-RU" sz="3600" b="1" cap="all" dirty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городского округа </a:t>
            </a:r>
            <a:endParaRPr lang="ru-RU" sz="3600" b="1" cap="all" dirty="0" smtClean="0">
              <a:ln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12700" algn="ctr">
              <a:lnSpc>
                <a:spcPct val="100000"/>
              </a:lnSpc>
            </a:pPr>
            <a:r>
              <a:rPr lang="ru-RU" sz="3600" b="1" cap="all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за 20</a:t>
            </a:r>
            <a:r>
              <a:rPr lang="en-US" sz="3600" b="1" cap="all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20</a:t>
            </a:r>
            <a:r>
              <a:rPr lang="ru-RU" sz="3600" b="1" cap="all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год</a:t>
            </a:r>
            <a:endParaRPr sz="3600" b="1" cap="all" dirty="0">
              <a:ln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5712" y="6628701"/>
            <a:ext cx="917448" cy="4279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68000" y="1391990"/>
          <a:ext cx="6904350" cy="6429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4"/>
                <a:gridCol w="3350647"/>
                <a:gridCol w="886899"/>
                <a:gridCol w="737660"/>
                <a:gridCol w="812270"/>
                <a:gridCol w="812270"/>
              </a:tblGrid>
              <a:tr h="872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endParaRPr lang="ru-RU" sz="10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7188" marR="572135" indent="0" algn="ctr">
                        <a:lnSpc>
                          <a:spcPts val="800"/>
                        </a:lnSpc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7188" marR="572135" indent="0" algn="ctr">
                        <a:lnSpc>
                          <a:spcPts val="800"/>
                        </a:lnSpc>
                      </a:pPr>
                      <a:r>
                        <a:rPr sz="10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lang="ru-RU" sz="10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радела, </a:t>
                      </a:r>
                      <a:r>
                        <a:rPr lang="ru-RU" sz="1000" b="1" spc="-7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одраздел</a:t>
                      </a: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lang="ru-RU" sz="10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классификации расходов бюджета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 smtClean="0">
                        <a:latin typeface="Times New Roman"/>
                        <a:cs typeface="Times New Roman"/>
                      </a:endParaRPr>
                    </a:p>
                    <a:p>
                      <a:pPr marL="62230" marR="54610" indent="-635" algn="ctr">
                        <a:lnSpc>
                          <a:spcPts val="800"/>
                        </a:lnSpc>
                      </a:pPr>
                      <a:endParaRPr lang="ru-RU" sz="10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62230" marR="54610" indent="-635" algn="ctr">
                        <a:lnSpc>
                          <a:spcPts val="800"/>
                        </a:lnSpc>
                      </a:pP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 Решением о бюджете, в тысячах</a:t>
                      </a:r>
                      <a:r>
                        <a:rPr lang="ru-RU" sz="10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рублей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00" b="1" spc="-2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в тысячах рублей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00" b="1" spc="0" baseline="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Процент</a:t>
                      </a:r>
                      <a:r>
                        <a:rPr sz="10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</a:t>
                      </a: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b="1" spc="-8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10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</a:t>
                      </a:r>
                      <a:r>
                        <a:rPr sz="1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06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Охрана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окружающей</a:t>
                      </a:r>
                      <a:r>
                        <a:rPr sz="1000" b="1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среды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Охрана  объектов растительного и  животного мира и среды их обитания</a:t>
                      </a:r>
                      <a:endParaRPr lang="ru-RU" sz="10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6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07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Образование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561 613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544 976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Дошкольное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159 258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159 258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109,2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00" spc="-114" dirty="0" err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Общее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6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0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341 037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324 599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95,2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114,2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Дополнительное образование детей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43 450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43 450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110,9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Молодежная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политика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оздоровление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детей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3 689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3 689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31,3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Другие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вопросы 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000" spc="-45" err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области</a:t>
                      </a:r>
                      <a:r>
                        <a:rPr sz="1000" spc="-14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образования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14 079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13 980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99,3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102,8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08</a:t>
                      </a:r>
                      <a:endParaRPr sz="1000" b="1" spc="-10" dirty="0">
                        <a:solidFill>
                          <a:srgbClr val="231F20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78  978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78 978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2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Культура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78  978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78 978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3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Социальная</a:t>
                      </a:r>
                      <a:r>
                        <a:rPr sz="1000" b="1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политика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93 872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91 139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115,7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spc="-5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Социальное </a:t>
                      </a:r>
                      <a:r>
                        <a:rPr lang="ru-RU" sz="1000" spc="-6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обеспечение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4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населения</a:t>
                      </a:r>
                      <a:endParaRPr lang="ru-RU"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79 316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76 783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Другие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вопросы </a:t>
                      </a:r>
                      <a:r>
                        <a:rPr lang="ru-RU" sz="1000" spc="7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lang="ru-RU" sz="1000" spc="-4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области социальной</a:t>
                      </a:r>
                      <a:r>
                        <a:rPr lang="ru-RU" sz="1000" spc="-9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политики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3144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3 916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3 899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83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11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Физическая культура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b="1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" dirty="0" err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спорт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6 851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851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Физическая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культура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6 851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851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Средства массовой</a:t>
                      </a:r>
                      <a:r>
                        <a:rPr sz="1000" b="1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информации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108,7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Периодическая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печать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4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издательства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108,7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Обслуживание </a:t>
                      </a:r>
                      <a:r>
                        <a:rPr sz="1000" b="1" spc="-15" dirty="0" err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государственного</a:t>
                      </a:r>
                      <a:r>
                        <a:rPr sz="10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7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и  муниципального долга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 err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Обслуживание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5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государственного</a:t>
                      </a:r>
                      <a:r>
                        <a:rPr lang="ru-RU" sz="10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внутреннего и муниципального</a:t>
                      </a:r>
                      <a:r>
                        <a:rPr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долга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440675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5300" y="811492"/>
            <a:ext cx="432625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sz="1200" b="1" spc="-30" dirty="0" err="1">
                <a:solidFill>
                  <a:srgbClr val="00B8BE"/>
                </a:solidFill>
                <a:latin typeface="Trebuchet MS"/>
                <a:cs typeface="Trebuchet MS"/>
              </a:rPr>
              <a:t>Исполнение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местного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расходам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разделам  </a:t>
            </a:r>
            <a:r>
              <a:rPr sz="1200" b="1" spc="-40" dirty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подразделам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классификации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(2)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8150" y="5378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4350" y="9569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55298" y="390741"/>
            <a:ext cx="6649720" cy="991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215">
              <a:lnSpc>
                <a:spcPct val="100000"/>
              </a:lnSpc>
              <a:tabLst>
                <a:tab pos="6335395" algn="l"/>
              </a:tabLst>
            </a:pPr>
            <a:r>
              <a:rPr sz="12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ОЦИАЛЬНАЯ</a:t>
            </a:r>
            <a:r>
              <a:rPr sz="12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СФЕРА</a:t>
            </a:r>
            <a:r>
              <a:rPr sz="1800" spc="-52" baseline="2314" dirty="0">
                <a:solidFill>
                  <a:srgbClr val="009DA2"/>
                </a:solidFill>
                <a:latin typeface="Times New Roman"/>
                <a:cs typeface="Times New Roman"/>
              </a:rPr>
              <a:t>	</a:t>
            </a:r>
            <a:endParaRPr sz="1800" baseline="2314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107950">
              <a:lnSpc>
                <a:spcPct val="104200"/>
              </a:lnSpc>
            </a:pPr>
            <a:r>
              <a:rPr sz="1200" spc="45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5" dirty="0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году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приоритетном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порядке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осуществлялось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финансирование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расходов,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имеющих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социальную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направленность.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эти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цели 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было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направлено </a:t>
            </a:r>
            <a:r>
              <a:rPr sz="1200" spc="-75" err="1">
                <a:solidFill>
                  <a:srgbClr val="231F20"/>
                </a:solidFill>
                <a:latin typeface="Century Gothic"/>
                <a:cs typeface="Century Gothic"/>
              </a:rPr>
              <a:t>более</a:t>
            </a:r>
            <a:r>
              <a:rPr sz="1200" spc="-7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ru-RU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66,5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% </a:t>
            </a:r>
            <a:r>
              <a:rPr sz="1200" spc="10" dirty="0">
                <a:solidFill>
                  <a:srgbClr val="231F20"/>
                </a:solidFill>
                <a:latin typeface="Century Gothic"/>
                <a:cs typeface="Century Gothic"/>
              </a:rPr>
              <a:t>от </a:t>
            </a:r>
            <a:r>
              <a:rPr sz="1200" spc="-90" dirty="0">
                <a:solidFill>
                  <a:srgbClr val="231F20"/>
                </a:solidFill>
                <a:latin typeface="Century Gothic"/>
                <a:cs typeface="Century Gothic"/>
              </a:rPr>
              <a:t>общей 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суммы </a:t>
            </a:r>
            <a:r>
              <a:rPr sz="1200" spc="-45" dirty="0" err="1">
                <a:solidFill>
                  <a:srgbClr val="231F20"/>
                </a:solidFill>
                <a:latin typeface="Century Gothic"/>
                <a:cs typeface="Century Gothic"/>
              </a:rPr>
              <a:t>расходов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14350" y="8420291"/>
            <a:ext cx="3283585" cy="76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45" smtClean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-5" dirty="0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году</a:t>
            </a:r>
            <a:r>
              <a:rPr sz="1200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выполнены</a:t>
            </a:r>
            <a:r>
              <a:rPr sz="1200" spc="-1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все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намеченные</a:t>
            </a:r>
            <a:r>
              <a:rPr sz="12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социальные</a:t>
            </a:r>
            <a:r>
              <a:rPr sz="12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обязатель</a:t>
            </a:r>
            <a:r>
              <a:rPr sz="12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ства</a:t>
            </a:r>
            <a:r>
              <a:rPr sz="12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перед</a:t>
            </a:r>
            <a:r>
              <a:rPr sz="1200" spc="-7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населением</a:t>
            </a:r>
            <a:r>
              <a:rPr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r>
              <a:rPr sz="12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lang="ru-RU" sz="12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080" indent="107950" algn="just">
              <a:lnSpc>
                <a:spcPct val="104200"/>
              </a:lnSpc>
            </a:pP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943350" y="8380651"/>
            <a:ext cx="3283585" cy="960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Большое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внимание уделено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реализации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указов </a:t>
            </a:r>
            <a:r>
              <a:rPr sz="1200" spc="-35" dirty="0" err="1">
                <a:solidFill>
                  <a:srgbClr val="231F20"/>
                </a:solidFill>
                <a:latin typeface="Century Gothic"/>
                <a:cs typeface="Century Gothic"/>
              </a:rPr>
              <a:t>Президента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 smtClean="0">
                <a:solidFill>
                  <a:srgbClr val="231F20"/>
                </a:solidFill>
                <a:latin typeface="Century Gothic"/>
                <a:cs typeface="Century Gothic"/>
              </a:rPr>
              <a:t>Рос</a:t>
            </a:r>
            <a:r>
              <a:rPr sz="12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сийской</a:t>
            </a:r>
            <a:r>
              <a:rPr sz="12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Федерации,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том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числе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Century Gothic"/>
                <a:cs typeface="Century Gothic"/>
              </a:rPr>
              <a:t>части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повышения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>
                <a:solidFill>
                  <a:srgbClr val="231F20"/>
                </a:solidFill>
                <a:latin typeface="Century Gothic"/>
                <a:cs typeface="Century Gothic"/>
              </a:rPr>
              <a:t>средней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зарпла</a:t>
            </a:r>
            <a:r>
              <a:rPr sz="1200" spc="9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ты</a:t>
            </a:r>
            <a:r>
              <a:rPr sz="1200" spc="9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отдельным</a:t>
            </a:r>
            <a:r>
              <a:rPr sz="1200" spc="-1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категориям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работников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социальной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сферы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5300" y="1688584"/>
            <a:ext cx="31070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Б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юджет</a:t>
            </a:r>
            <a:r>
              <a:rPr sz="1200" b="1" spc="-170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3092691" y="7293610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92691" y="7115773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92691" y="6937909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29"/>
                </a:lnTo>
                <a:lnTo>
                  <a:pt x="74777" y="141884"/>
                </a:lnTo>
                <a:lnTo>
                  <a:pt x="712114" y="141884"/>
                </a:lnTo>
                <a:lnTo>
                  <a:pt x="712114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92691" y="6760096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95750" y="7293610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095750" y="7115773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95750" y="6937909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84"/>
                </a:lnTo>
                <a:lnTo>
                  <a:pt x="637336" y="141884"/>
                </a:lnTo>
                <a:lnTo>
                  <a:pt x="712114" y="70929"/>
                </a:lnTo>
                <a:lnTo>
                  <a:pt x="6373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095750" y="6760083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3333750" y="6531483"/>
            <a:ext cx="1259840" cy="898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63195" algn="ctr">
              <a:lnSpc>
                <a:spcPct val="145800"/>
              </a:lnSpc>
            </a:pPr>
            <a:endParaRPr lang="ru-RU" sz="8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800" spc="2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r>
              <a:rPr sz="800" spc="20" dirty="0" smtClean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r>
              <a:rPr sz="800" spc="20" dirty="0">
                <a:solidFill>
                  <a:srgbClr val="231F20"/>
                </a:solidFill>
                <a:latin typeface="Arial Narrow"/>
                <a:cs typeface="Arial Narrow"/>
              </a:rPr>
              <a:t>Социальная</a:t>
            </a:r>
            <a:r>
              <a:rPr sz="800" spc="-9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политика</a:t>
            </a:r>
            <a:endParaRPr sz="8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145800"/>
              </a:lnSpc>
            </a:pP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Физическая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Arial Narrow"/>
                <a:cs typeface="Arial Narrow"/>
              </a:rPr>
              <a:t>культура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8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спорт  </a:t>
            </a:r>
            <a:r>
              <a:rPr sz="800" spc="15" dirty="0">
                <a:solidFill>
                  <a:srgbClr val="231F20"/>
                </a:solidFill>
                <a:latin typeface="Arial Narrow"/>
                <a:cs typeface="Arial Narrow"/>
              </a:rPr>
              <a:t>Культура,</a:t>
            </a:r>
            <a:r>
              <a:rPr sz="8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кинематография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38150" y="5650984"/>
            <a:ext cx="4343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5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на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социальную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сферу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41" name="Диаграмма 240"/>
          <p:cNvGraphicFramePr/>
          <p:nvPr/>
        </p:nvGraphicFramePr>
        <p:xfrm>
          <a:off x="361950" y="1797050"/>
          <a:ext cx="6705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3" name="Диаграмма 242"/>
          <p:cNvGraphicFramePr/>
          <p:nvPr/>
        </p:nvGraphicFramePr>
        <p:xfrm>
          <a:off x="514350" y="5911850"/>
          <a:ext cx="3352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5" name="Диаграмма 244"/>
          <p:cNvGraphicFramePr/>
          <p:nvPr/>
        </p:nvGraphicFramePr>
        <p:xfrm>
          <a:off x="4705350" y="5759450"/>
          <a:ext cx="2590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4"/>
              <p:cNvSpPr txBox="1"/>
              <p:nvPr/>
            </p:nvSpPr>
            <p:spPr>
              <a:xfrm>
                <a:off x="6762750" y="381749"/>
                <a:ext cx="2286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10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9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СФЕРА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44"/>
          <p:cNvSpPr/>
          <p:nvPr/>
        </p:nvSpPr>
        <p:spPr>
          <a:xfrm>
            <a:off x="5391150" y="6282844"/>
            <a:ext cx="1306614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5366" y="5327345"/>
            <a:ext cx="28021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2020 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50" y="78930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38150" y="8197850"/>
          <a:ext cx="5410200" cy="181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2279"/>
                <a:gridCol w="938968"/>
                <a:gridCol w="938953"/>
              </a:tblGrid>
              <a:tr h="514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Образование</a:t>
                      </a:r>
                      <a:endParaRPr sz="1100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544 976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dirty="0" smtClean="0">
                          <a:latin typeface="Trebuchet MS"/>
                          <a:cs typeface="Trebuchet MS"/>
                        </a:rPr>
                        <a:t>97,0</a:t>
                      </a:r>
                      <a:endParaRPr lang="ru-RU"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Дошкольное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159 258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Общее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324 599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Дополнительное образование 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43 450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17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Молодежная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политика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и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оздоровление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3 689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13 980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99,3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68000" y="512577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000" y="7543851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55298" y="4209209"/>
            <a:ext cx="6688452" cy="7681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20" dirty="0">
                <a:latin typeface="Century Gothic"/>
                <a:cs typeface="Century Gothic"/>
              </a:rPr>
              <a:t>За </a:t>
            </a:r>
            <a:r>
              <a:rPr sz="1200" spc="-10" dirty="0">
                <a:latin typeface="Century Gothic"/>
                <a:cs typeface="Century Gothic"/>
              </a:rPr>
              <a:t>счет </a:t>
            </a:r>
            <a:r>
              <a:rPr sz="1200" spc="-30" dirty="0" err="1">
                <a:latin typeface="Century Gothic"/>
                <a:cs typeface="Century Gothic"/>
              </a:rPr>
              <a:t>средств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latin typeface="Century Gothic"/>
                <a:cs typeface="Century Gothic"/>
              </a:rPr>
              <a:t> городского округа</a:t>
            </a:r>
            <a:r>
              <a:rPr sz="1200" spc="-40" dirty="0" smtClean="0">
                <a:latin typeface="Century Gothic"/>
                <a:cs typeface="Century Gothic"/>
              </a:rPr>
              <a:t> </a:t>
            </a:r>
            <a:r>
              <a:rPr sz="1200" spc="-50" dirty="0" err="1">
                <a:latin typeface="Century Gothic"/>
                <a:cs typeface="Century Gothic"/>
              </a:rPr>
              <a:t>профинансированы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lang="ru-RU" sz="1200" spc="-50" dirty="0" smtClean="0">
                <a:latin typeface="Century Gothic"/>
                <a:cs typeface="Century Gothic"/>
              </a:rPr>
              <a:t>1</a:t>
            </a:r>
            <a:r>
              <a:rPr lang="ru-RU" sz="1200" spc="5" dirty="0" smtClean="0">
                <a:latin typeface="Century Gothic"/>
                <a:cs typeface="Century Gothic"/>
              </a:rPr>
              <a:t> дошкольное образовательное учреждение, 4 образовательных учреждения, 3 учреждения дополнительного образования и 1 учреждение, обеспечивающее деятельность системы образования.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48150" y="7893050"/>
            <a:ext cx="914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5300" y="793077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391150" y="720725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712469" h="142240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FD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91150" y="6740044"/>
            <a:ext cx="1306614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rgbClr val="FA6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91150" y="5911850"/>
            <a:ext cx="1306614" cy="231346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91150" y="5530850"/>
            <a:ext cx="1306614" cy="2286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467350" y="5530850"/>
            <a:ext cx="1521460" cy="196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0">
              <a:lnSpc>
                <a:spcPct val="145800"/>
              </a:lnSpc>
            </a:pPr>
            <a:r>
              <a:rPr sz="800" dirty="0" err="1">
                <a:solidFill>
                  <a:srgbClr val="231F20"/>
                </a:solidFill>
                <a:latin typeface="Arial Narrow"/>
                <a:cs typeface="Arial Narrow"/>
              </a:rPr>
              <a:t>Общее</a:t>
            </a: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2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lang="ru-RU" sz="800" spc="2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800" spc="25" dirty="0" smtClean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endParaRPr lang="ru-RU" sz="800" spc="3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800" spc="3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Дошкольное</a:t>
            </a:r>
            <a:r>
              <a:rPr sz="800" spc="-85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sz="800" dirty="0"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endParaRPr lang="ru-RU" sz="8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r>
              <a:rPr lang="ru-RU" sz="800" spc="30" dirty="0" smtClean="0">
                <a:solidFill>
                  <a:srgbClr val="231F20"/>
                </a:solidFill>
                <a:latin typeface="Arial Narrow"/>
                <a:cs typeface="Arial Narrow"/>
              </a:rPr>
              <a:t>Дополнительное образование детей</a:t>
            </a: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endParaRPr lang="ru-RU" sz="8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r>
              <a:rPr sz="800" spc="3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Молодежная</a:t>
            </a:r>
            <a:r>
              <a:rPr sz="800" spc="-60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политика  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sz="800" spc="30" dirty="0">
                <a:solidFill>
                  <a:srgbClr val="231F20"/>
                </a:solidFill>
                <a:latin typeface="Arial Narrow"/>
                <a:cs typeface="Arial Narrow"/>
              </a:rPr>
              <a:t>оздоровление</a:t>
            </a:r>
            <a:r>
              <a:rPr sz="800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Arial Narrow"/>
                <a:cs typeface="Arial Narrow"/>
              </a:rPr>
              <a:t>детей</a:t>
            </a:r>
            <a:endParaRPr sz="8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endParaRPr lang="ru-RU" sz="800" dirty="0" smtClean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800" dirty="0" smtClean="0"/>
              <a:t>Другие вопросы в области образования</a:t>
            </a:r>
            <a:endParaRPr sz="800" dirty="0">
              <a:latin typeface="Arial Narrow"/>
              <a:cs typeface="Arial Narrow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Диаграмма 96"/>
          <p:cNvGraphicFramePr/>
          <p:nvPr/>
        </p:nvGraphicFramePr>
        <p:xfrm>
          <a:off x="1200150" y="5073650"/>
          <a:ext cx="3810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9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762750" y="381748"/>
                <a:ext cx="3047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ОБРАЗОВАНИЕ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5366" y="46926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50" y="78930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38150" y="8197850"/>
          <a:ext cx="5334001" cy="1378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529"/>
                <a:gridCol w="925744"/>
                <a:gridCol w="925728"/>
              </a:tblGrid>
              <a:tr h="514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Культура</a:t>
                      </a:r>
                      <a:endParaRPr lang="ru-RU" sz="1100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78 978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dirty="0" smtClean="0">
                          <a:latin typeface="Trebuchet MS"/>
                          <a:cs typeface="Trebuchet MS"/>
                        </a:rPr>
                        <a:t>100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Учреждения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62 339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92,8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Библиотеки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15 618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Мероприятия в сфере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1 021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68000" y="4311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000" y="7543851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71950" y="7969250"/>
            <a:ext cx="6096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5300" y="793077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культуру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1123950" y="4159250"/>
            <a:ext cx="5715000" cy="3733800"/>
            <a:chOff x="514350" y="4159250"/>
            <a:chExt cx="6324600" cy="37338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705350" y="5597044"/>
              <a:ext cx="2133600" cy="1076806"/>
              <a:chOff x="5391150" y="5454650"/>
              <a:chExt cx="2133600" cy="1076806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5391150" y="5454650"/>
                <a:ext cx="1306614" cy="1076806"/>
                <a:chOff x="5391150" y="5454650"/>
                <a:chExt cx="1306614" cy="1076806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5391150" y="6216650"/>
                  <a:ext cx="1306614" cy="31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5391150" y="5835650"/>
                  <a:ext cx="1306614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5391150" y="5454650"/>
                  <a:ext cx="1306614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5543550" y="5530850"/>
                <a:ext cx="1981200" cy="8982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8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Учреждения культуры</a:t>
                </a:r>
                <a:endParaRPr lang="ru-RU" sz="8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8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8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Мероприятия в сфере культуры</a:t>
                </a:r>
                <a:endParaRPr sz="8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8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Библиотеки</a:t>
                </a:r>
                <a:endParaRPr sz="8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514350" y="4159250"/>
            <a:ext cx="4781550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9" name="Группа 5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9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КУЛЬТУРА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СОЦИАЛЬНАЯ ПОЛИТИКА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5366" y="46926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50" y="78930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38150" y="8267157"/>
          <a:ext cx="5943600" cy="1384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532"/>
                <a:gridCol w="1031543"/>
                <a:gridCol w="1031525"/>
              </a:tblGrid>
              <a:tr h="595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2216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Социальная политика</a:t>
                      </a:r>
                      <a:endParaRPr sz="1100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91 139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dirty="0" smtClean="0">
                          <a:latin typeface="Trebuchet MS"/>
                          <a:cs typeface="Trebuchet MS"/>
                        </a:rPr>
                        <a:t>97,1</a:t>
                      </a:r>
                      <a:endParaRPr lang="ru-RU"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81">
                <a:tc>
                  <a:txBody>
                    <a:bodyPr/>
                    <a:lstStyle/>
                    <a:p>
                      <a:pPr marL="277813" indent="-277813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Социальное обеспечение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76 783</a:t>
                      </a:r>
                      <a:endParaRPr lang="ru-RU" sz="11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96,8</a:t>
                      </a:r>
                      <a:endParaRPr sz="11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4487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социальной политики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3 899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99,6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68000" y="4464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000" y="7543851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29150" y="8045450"/>
            <a:ext cx="838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5300" y="793077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285750" y="4235450"/>
            <a:ext cx="6248400" cy="3733800"/>
            <a:chOff x="590550" y="4235450"/>
            <a:chExt cx="6248400" cy="3733800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4705350" y="5607050"/>
              <a:ext cx="2133600" cy="917902"/>
              <a:chOff x="5391150" y="5464656"/>
              <a:chExt cx="2133600" cy="917902"/>
            </a:xfrm>
          </p:grpSpPr>
          <p:grpSp>
            <p:nvGrpSpPr>
              <p:cNvPr id="40" name="Группа 55"/>
              <p:cNvGrpSpPr/>
              <p:nvPr/>
            </p:nvGrpSpPr>
            <p:grpSpPr>
              <a:xfrm>
                <a:off x="5391150" y="5464656"/>
                <a:ext cx="1306614" cy="762000"/>
                <a:chOff x="5391150" y="5464656"/>
                <a:chExt cx="1306614" cy="762000"/>
              </a:xfrm>
            </p:grpSpPr>
            <p:sp>
              <p:nvSpPr>
                <p:cNvPr id="43" name="object 146"/>
                <p:cNvSpPr/>
                <p:nvPr/>
              </p:nvSpPr>
              <p:spPr>
                <a:xfrm>
                  <a:off x="5391150" y="5921856"/>
                  <a:ext cx="1306614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47"/>
                <p:cNvSpPr/>
                <p:nvPr/>
              </p:nvSpPr>
              <p:spPr>
                <a:xfrm>
                  <a:off x="5391150" y="5464656"/>
                  <a:ext cx="1306614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1" name="object 148"/>
              <p:cNvSpPr txBox="1"/>
              <p:nvPr/>
            </p:nvSpPr>
            <p:spPr>
              <a:xfrm>
                <a:off x="5543550" y="5530850"/>
                <a:ext cx="1981200" cy="85170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/>
                <a:r>
                  <a:rPr lang="ru-RU" sz="8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Социальное обеспечение </a:t>
                </a:r>
              </a:p>
              <a:p>
                <a:pPr marL="12700" marR="368300"/>
                <a:r>
                  <a:rPr lang="ru-RU" sz="8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населения</a:t>
                </a:r>
                <a:endParaRPr lang="ru-RU" sz="8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endPara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/>
                <a:r>
                  <a:rPr lang="ru-RU" sz="8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Другие вопросы в области</a:t>
                </a:r>
              </a:p>
              <a:p>
                <a:pPr marL="12700" marR="368300"/>
                <a:r>
                  <a:rPr lang="ru-RU" sz="8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социальной политики</a:t>
                </a:r>
                <a:endParaRPr sz="8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39" name="Диаграмма 38"/>
            <p:cNvGraphicFramePr/>
            <p:nvPr/>
          </p:nvGraphicFramePr>
          <p:xfrm>
            <a:off x="590550" y="4235450"/>
            <a:ext cx="4781550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ПОЛИТИКА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5366" y="46926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50" y="78930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38150" y="8197850"/>
          <a:ext cx="5562600" cy="1447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1780"/>
                <a:gridCol w="965418"/>
                <a:gridCol w="965402"/>
              </a:tblGrid>
              <a:tr h="581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669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Жилищно-коммунальное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 хозяйство</a:t>
                      </a:r>
                      <a:endParaRPr lang="ru-RU" sz="1100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84 826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dirty="0" smtClean="0">
                          <a:latin typeface="Trebuchet MS"/>
                          <a:cs typeface="Trebuchet MS"/>
                        </a:rPr>
                        <a:t>96,6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0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Жилищное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40 935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96,4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70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Коммунальное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33 638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Благоустройство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10 253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87,4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68000" y="4311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000" y="7543851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00550" y="78930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5300" y="793077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57"/>
          <p:cNvGrpSpPr/>
          <p:nvPr/>
        </p:nvGrpSpPr>
        <p:grpSpPr>
          <a:xfrm>
            <a:off x="895350" y="4235450"/>
            <a:ext cx="6324600" cy="3733800"/>
            <a:chOff x="514350" y="4159250"/>
            <a:chExt cx="6324600" cy="3733800"/>
          </a:xfrm>
        </p:grpSpPr>
        <p:grpSp>
          <p:nvGrpSpPr>
            <p:cNvPr id="4" name="Группа 56"/>
            <p:cNvGrpSpPr/>
            <p:nvPr/>
          </p:nvGrpSpPr>
          <p:grpSpPr>
            <a:xfrm>
              <a:off x="4705350" y="5597044"/>
              <a:ext cx="2133600" cy="1076806"/>
              <a:chOff x="5391150" y="5454650"/>
              <a:chExt cx="2133600" cy="1076806"/>
            </a:xfrm>
          </p:grpSpPr>
          <p:grpSp>
            <p:nvGrpSpPr>
              <p:cNvPr id="5" name="Группа 55"/>
              <p:cNvGrpSpPr/>
              <p:nvPr/>
            </p:nvGrpSpPr>
            <p:grpSpPr>
              <a:xfrm>
                <a:off x="5391150" y="5454650"/>
                <a:ext cx="1306614" cy="1076806"/>
                <a:chOff x="5391150" y="5454650"/>
                <a:chExt cx="1306614" cy="1076806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5391150" y="6216650"/>
                  <a:ext cx="1306614" cy="31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5391150" y="5835650"/>
                  <a:ext cx="1306614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5391150" y="5454650"/>
                  <a:ext cx="1306614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5543550" y="5530850"/>
                <a:ext cx="1981200" cy="8982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8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Жилищное хозяйство</a:t>
                </a:r>
                <a:endParaRPr lang="ru-RU" sz="8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8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8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Коммунальное хозяйство</a:t>
                </a:r>
                <a:endParaRPr sz="8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8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Благоустройство</a:t>
                </a:r>
                <a:endParaRPr sz="8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514350" y="4159250"/>
            <a:ext cx="4781550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7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ЖИЛИЩНО-КОММУНАЛЬНОЕ ХОЗЯЙСТВО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55300" y="796252"/>
            <a:ext cx="52406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муниципального </a:t>
            </a:r>
            <a:r>
              <a:rPr sz="1200" b="1" spc="-1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долг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а 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5299" y="2867480"/>
            <a:ext cx="2421251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000" dirty="0" smtClean="0"/>
              <a:t>На 01.01.2021 года  размер муниципального  долга составил 11000000  руб.  Или 4,5  % от общего объема доходов местного бюджета без учета объема безвозмездных поступлений, в том числе: по  бюджетным кредитам,  предоставленным из областного бюджета – 11000000 руб. По сравнению с 01.01.2020 годом  размер муниципального долга увеличился на 4100000 руб.  Размер муниципального долга  не превысил предельного размера, установленного статьей 107 Бюджетного кодекса РФ.</a:t>
            </a:r>
          </a:p>
          <a:p>
            <a:r>
              <a:rPr lang="ru-RU" sz="1000" dirty="0" smtClean="0"/>
              <a:t>       Верхний предел муниципального долга городского округа на 01.01.2021 года утвержден  пунктом 23 решения Думы от   30 декабря  2020 года №  423  «О внесении изменений в решение Думы Шалинского городского округа от 26.12.2019 № 313 в сумме 11000000,00  рублей,  в том числе верхний предел долга по муниципальным гарантиям Шалинского городского округа – 0,00 рублей. </a:t>
            </a:r>
            <a:endParaRPr lang="ru-RU" sz="1000" dirty="0"/>
          </a:p>
        </p:txBody>
      </p:sp>
      <p:sp>
        <p:nvSpPr>
          <p:cNvPr id="55" name="object 55"/>
          <p:cNvSpPr txBox="1"/>
          <p:nvPr/>
        </p:nvSpPr>
        <p:spPr>
          <a:xfrm>
            <a:off x="3028950" y="2711450"/>
            <a:ext cx="4343400" cy="4622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1000" dirty="0" smtClean="0"/>
          </a:p>
          <a:p>
            <a:r>
              <a:rPr lang="ru-RU" sz="1000" dirty="0" smtClean="0"/>
              <a:t>В течение года были предоставлены   муниципальные гарантии с правом регрессного требования: </a:t>
            </a:r>
          </a:p>
          <a:p>
            <a:r>
              <a:rPr lang="ru-RU" sz="1000" dirty="0" smtClean="0"/>
              <a:t>       -на сумму 1 097 111,76.00 руб.   на поставку дров ООО «Кедр» по договору 119 от 12.03.2020 г. ;</a:t>
            </a:r>
          </a:p>
          <a:p>
            <a:r>
              <a:rPr lang="ru-RU" sz="1000" dirty="0" smtClean="0"/>
              <a:t>       -на сумму 1 133 485,00 руб. ИП </a:t>
            </a:r>
            <a:r>
              <a:rPr lang="ru-RU" sz="1000" dirty="0" err="1" smtClean="0"/>
              <a:t>Дылдин</a:t>
            </a:r>
            <a:r>
              <a:rPr lang="ru-RU" sz="1000" dirty="0" smtClean="0"/>
              <a:t> Валерий Юрьевич по договору 121 от 12.03.2020 г. на поставку дров;</a:t>
            </a:r>
          </a:p>
          <a:p>
            <a:r>
              <a:rPr lang="ru-RU" sz="1000" dirty="0" smtClean="0"/>
              <a:t>        -на сумму 18 769 403,24 руб. на поставку угля АО «Управление снабжения и сбыта Свердловской области» по договору 120 от 12.03.2020г..;</a:t>
            </a:r>
          </a:p>
          <a:p>
            <a:r>
              <a:rPr lang="ru-RU" sz="1000" dirty="0" smtClean="0"/>
              <a:t>        -на сумму  565 950,03 руб. Свердловский филиал </a:t>
            </a:r>
            <a:r>
              <a:rPr lang="ru-RU" sz="1000" dirty="0" err="1" smtClean="0"/>
              <a:t>Ао</a:t>
            </a:r>
            <a:r>
              <a:rPr lang="ru-RU" sz="1000" dirty="0" smtClean="0"/>
              <a:t> «</a:t>
            </a:r>
            <a:r>
              <a:rPr lang="ru-RU" sz="1000" dirty="0" err="1" smtClean="0"/>
              <a:t>Энергосбытплюс</a:t>
            </a:r>
            <a:r>
              <a:rPr lang="ru-RU" sz="1000" dirty="0" smtClean="0"/>
              <a:t>» по договору 118 от 10.03.2020 г.  на поставку электроэнергии;</a:t>
            </a:r>
          </a:p>
          <a:p>
            <a:r>
              <a:rPr lang="ru-RU" sz="1000" dirty="0" smtClean="0"/>
              <a:t>        -на сумму 13 473 440,00 руб. на поставку угля ООО «</a:t>
            </a:r>
            <a:r>
              <a:rPr lang="ru-RU" sz="1000" dirty="0" err="1" smtClean="0"/>
              <a:t>Уралуглесбыт</a:t>
            </a:r>
            <a:r>
              <a:rPr lang="ru-RU" sz="1000" dirty="0" smtClean="0"/>
              <a:t>» по дог. 123 от 26.05.2020г.;</a:t>
            </a:r>
          </a:p>
          <a:p>
            <a:r>
              <a:rPr lang="ru-RU" sz="1000" dirty="0" smtClean="0"/>
              <a:t>        - на сумму 677 775,00 руб. ИП </a:t>
            </a:r>
            <a:r>
              <a:rPr lang="ru-RU" sz="1000" dirty="0" err="1" smtClean="0"/>
              <a:t>Дылдин</a:t>
            </a:r>
            <a:r>
              <a:rPr lang="ru-RU" sz="1000" dirty="0" smtClean="0"/>
              <a:t> Валерий Юрьевич по договору 122 от 26.05.2020 г. на поставку дров;</a:t>
            </a:r>
          </a:p>
          <a:p>
            <a:r>
              <a:rPr lang="ru-RU" sz="1000" dirty="0" smtClean="0"/>
              <a:t>        -на сумму 1 000 000,00 руб. на поставку угля АО «Управление снабжения и сбыта Свердловской области» по договору 124 от 19.06.2020г.;</a:t>
            </a:r>
          </a:p>
          <a:p>
            <a:r>
              <a:rPr lang="ru-RU" sz="1000" dirty="0" smtClean="0"/>
              <a:t>        -на сумму 40,74руб. на поставку угля АО «Управление снабжения и сбыта Свердловской области» по договору 127 от 21.09.2020г.;</a:t>
            </a:r>
          </a:p>
          <a:p>
            <a:r>
              <a:rPr lang="ru-RU" sz="1000" dirty="0" smtClean="0"/>
              <a:t>        -на сумму  507 869,02 руб. Свердловский филиал </a:t>
            </a:r>
            <a:r>
              <a:rPr lang="ru-RU" sz="1000" dirty="0" err="1" smtClean="0"/>
              <a:t>Ао</a:t>
            </a:r>
            <a:r>
              <a:rPr lang="ru-RU" sz="1000" dirty="0" smtClean="0"/>
              <a:t> «</a:t>
            </a:r>
            <a:r>
              <a:rPr lang="ru-RU" sz="1000" dirty="0" err="1" smtClean="0"/>
              <a:t>Энергосбытплюс</a:t>
            </a:r>
            <a:r>
              <a:rPr lang="ru-RU" sz="1000" dirty="0" smtClean="0"/>
              <a:t>» по договору 128 от 21.09.2020 г.  на поставку электроэнергии;</a:t>
            </a:r>
          </a:p>
          <a:p>
            <a:endParaRPr lang="ru-RU" sz="1000" dirty="0" smtClean="0"/>
          </a:p>
          <a:p>
            <a:r>
              <a:rPr lang="ru-RU" sz="1000" dirty="0" smtClean="0"/>
              <a:t> Без права регрессного требования:</a:t>
            </a:r>
          </a:p>
          <a:p>
            <a:r>
              <a:rPr lang="ru-RU" sz="1000" dirty="0" smtClean="0"/>
              <a:t>        - -на сумму 8 769 403,24 </a:t>
            </a:r>
            <a:r>
              <a:rPr lang="ru-RU" sz="1000" dirty="0" err="1" smtClean="0"/>
              <a:t>руб</a:t>
            </a:r>
            <a:r>
              <a:rPr lang="ru-RU" sz="1000" dirty="0" smtClean="0"/>
              <a:t> по договору 120 от 12.03.2020г.,доп.согл. 1 от 29.09.2020г. ,  на сумму 2 434 049,97 руб. по дог. 124 от 19.06.2020г. и </a:t>
            </a:r>
            <a:r>
              <a:rPr lang="ru-RU" sz="1000" dirty="0" err="1" smtClean="0"/>
              <a:t>доп.сог</a:t>
            </a:r>
            <a:r>
              <a:rPr lang="ru-RU" sz="1000" dirty="0" smtClean="0"/>
              <a:t>. 1 от 29.09.2020г., на сумму 865 087,53 по дог.126 от 08.09.2020г.. На сумму 5 134 959,26 руб. по дог. 127 от 21.09.2020г. на поставку угля АО «Управление снабжения и сбыта Свердловской области» ;</a:t>
            </a:r>
          </a:p>
          <a:p>
            <a:endParaRPr lang="ru-RU" sz="1000" dirty="0" smtClean="0"/>
          </a:p>
          <a:p>
            <a:pPr marL="12700" marR="5080" indent="107950" algn="just">
              <a:lnSpc>
                <a:spcPct val="104200"/>
              </a:lnSpc>
            </a:pPr>
            <a:endParaRPr lang="ru-RU" sz="1000" spc="-30" dirty="0" smtClean="0">
              <a:solidFill>
                <a:srgbClr val="231F20"/>
              </a:solidFill>
              <a:latin typeface="Century Gothic"/>
              <a:cs typeface="Century Gothic"/>
            </a:endParaRPr>
          </a:p>
        </p:txBody>
      </p:sp>
      <p:grpSp>
        <p:nvGrpSpPr>
          <p:cNvPr id="204" name="Группа 203"/>
          <p:cNvGrpSpPr/>
          <p:nvPr/>
        </p:nvGrpSpPr>
        <p:grpSpPr>
          <a:xfrm>
            <a:off x="133350" y="7359650"/>
            <a:ext cx="7737371" cy="411480"/>
            <a:chOff x="2" y="5073650"/>
            <a:chExt cx="7737371" cy="411480"/>
          </a:xfrm>
        </p:grpSpPr>
        <p:grpSp>
          <p:nvGrpSpPr>
            <p:cNvPr id="203" name="Группа 202"/>
            <p:cNvGrpSpPr/>
            <p:nvPr/>
          </p:nvGrpSpPr>
          <p:grpSpPr>
            <a:xfrm>
              <a:off x="2" y="5073650"/>
              <a:ext cx="7737371" cy="411480"/>
              <a:chOff x="2" y="5073650"/>
              <a:chExt cx="7737371" cy="411480"/>
            </a:xfrm>
          </p:grpSpPr>
          <p:grpSp>
            <p:nvGrpSpPr>
              <p:cNvPr id="202" name="Группа 201"/>
              <p:cNvGrpSpPr/>
              <p:nvPr/>
            </p:nvGrpSpPr>
            <p:grpSpPr>
              <a:xfrm>
                <a:off x="6992264" y="5073650"/>
                <a:ext cx="745109" cy="403632"/>
                <a:chOff x="6992264" y="5073650"/>
                <a:chExt cx="745109" cy="403632"/>
              </a:xfrm>
            </p:grpSpPr>
            <p:sp>
              <p:nvSpPr>
                <p:cNvPr id="56" name="object 56"/>
                <p:cNvSpPr/>
                <p:nvPr/>
              </p:nvSpPr>
              <p:spPr>
                <a:xfrm>
                  <a:off x="7564653" y="5073650"/>
                  <a:ext cx="17272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20" h="396239">
                      <a:moveTo>
                        <a:pt x="95402" y="0"/>
                      </a:moveTo>
                      <a:lnTo>
                        <a:pt x="0" y="0"/>
                      </a:lnTo>
                      <a:lnTo>
                        <a:pt x="29889" y="4607"/>
                      </a:lnTo>
                      <a:lnTo>
                        <a:pt x="54300" y="17175"/>
                      </a:lnTo>
                      <a:lnTo>
                        <a:pt x="70760" y="35816"/>
                      </a:lnTo>
                      <a:lnTo>
                        <a:pt x="76796" y="58648"/>
                      </a:lnTo>
                      <a:lnTo>
                        <a:pt x="76796" y="337350"/>
                      </a:lnTo>
                      <a:lnTo>
                        <a:pt x="70760" y="360181"/>
                      </a:lnTo>
                      <a:lnTo>
                        <a:pt x="54300" y="378823"/>
                      </a:lnTo>
                      <a:lnTo>
                        <a:pt x="29889" y="391390"/>
                      </a:lnTo>
                      <a:lnTo>
                        <a:pt x="0" y="395998"/>
                      </a:lnTo>
                      <a:lnTo>
                        <a:pt x="95402" y="395998"/>
                      </a:lnTo>
                      <a:lnTo>
                        <a:pt x="125291" y="391390"/>
                      </a:lnTo>
                      <a:lnTo>
                        <a:pt x="149702" y="378823"/>
                      </a:lnTo>
                      <a:lnTo>
                        <a:pt x="166163" y="360181"/>
                      </a:lnTo>
                      <a:lnTo>
                        <a:pt x="172199" y="337350"/>
                      </a:lnTo>
                      <a:lnTo>
                        <a:pt x="172199" y="58648"/>
                      </a:lnTo>
                      <a:lnTo>
                        <a:pt x="166163" y="35816"/>
                      </a:lnTo>
                      <a:lnTo>
                        <a:pt x="149702" y="17175"/>
                      </a:lnTo>
                      <a:lnTo>
                        <a:pt x="125291" y="4607"/>
                      </a:lnTo>
                      <a:lnTo>
                        <a:pt x="95402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7" name="object 57"/>
                <p:cNvSpPr/>
                <p:nvPr/>
              </p:nvSpPr>
              <p:spPr>
                <a:xfrm>
                  <a:off x="7373861" y="5081042"/>
                  <a:ext cx="17272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20" h="396239">
                      <a:moveTo>
                        <a:pt x="95402" y="0"/>
                      </a:moveTo>
                      <a:lnTo>
                        <a:pt x="0" y="0"/>
                      </a:lnTo>
                      <a:lnTo>
                        <a:pt x="29889" y="4607"/>
                      </a:lnTo>
                      <a:lnTo>
                        <a:pt x="54300" y="17175"/>
                      </a:lnTo>
                      <a:lnTo>
                        <a:pt x="70760" y="35816"/>
                      </a:lnTo>
                      <a:lnTo>
                        <a:pt x="76796" y="58648"/>
                      </a:lnTo>
                      <a:lnTo>
                        <a:pt x="76796" y="337350"/>
                      </a:lnTo>
                      <a:lnTo>
                        <a:pt x="70760" y="360181"/>
                      </a:lnTo>
                      <a:lnTo>
                        <a:pt x="54300" y="378823"/>
                      </a:lnTo>
                      <a:lnTo>
                        <a:pt x="29889" y="391390"/>
                      </a:lnTo>
                      <a:lnTo>
                        <a:pt x="0" y="395998"/>
                      </a:lnTo>
                      <a:lnTo>
                        <a:pt x="95402" y="395998"/>
                      </a:lnTo>
                      <a:lnTo>
                        <a:pt x="125291" y="391390"/>
                      </a:lnTo>
                      <a:lnTo>
                        <a:pt x="149702" y="378823"/>
                      </a:lnTo>
                      <a:lnTo>
                        <a:pt x="166163" y="360181"/>
                      </a:lnTo>
                      <a:lnTo>
                        <a:pt x="172199" y="337350"/>
                      </a:lnTo>
                      <a:lnTo>
                        <a:pt x="172199" y="58648"/>
                      </a:lnTo>
                      <a:lnTo>
                        <a:pt x="166163" y="35816"/>
                      </a:lnTo>
                      <a:lnTo>
                        <a:pt x="149702" y="17175"/>
                      </a:lnTo>
                      <a:lnTo>
                        <a:pt x="125291" y="4607"/>
                      </a:lnTo>
                      <a:lnTo>
                        <a:pt x="95402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58"/>
                <p:cNvSpPr/>
                <p:nvPr/>
              </p:nvSpPr>
              <p:spPr>
                <a:xfrm>
                  <a:off x="7183056" y="5081042"/>
                  <a:ext cx="17272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20" h="396239">
                      <a:moveTo>
                        <a:pt x="95402" y="0"/>
                      </a:moveTo>
                      <a:lnTo>
                        <a:pt x="0" y="0"/>
                      </a:lnTo>
                      <a:lnTo>
                        <a:pt x="29889" y="4607"/>
                      </a:lnTo>
                      <a:lnTo>
                        <a:pt x="54300" y="17175"/>
                      </a:lnTo>
                      <a:lnTo>
                        <a:pt x="70760" y="35816"/>
                      </a:lnTo>
                      <a:lnTo>
                        <a:pt x="76796" y="58648"/>
                      </a:lnTo>
                      <a:lnTo>
                        <a:pt x="76796" y="337350"/>
                      </a:lnTo>
                      <a:lnTo>
                        <a:pt x="70760" y="360181"/>
                      </a:lnTo>
                      <a:lnTo>
                        <a:pt x="54300" y="378823"/>
                      </a:lnTo>
                      <a:lnTo>
                        <a:pt x="29889" y="391390"/>
                      </a:lnTo>
                      <a:lnTo>
                        <a:pt x="0" y="395998"/>
                      </a:lnTo>
                      <a:lnTo>
                        <a:pt x="95402" y="395998"/>
                      </a:lnTo>
                      <a:lnTo>
                        <a:pt x="125291" y="391390"/>
                      </a:lnTo>
                      <a:lnTo>
                        <a:pt x="149702" y="378823"/>
                      </a:lnTo>
                      <a:lnTo>
                        <a:pt x="166163" y="360181"/>
                      </a:lnTo>
                      <a:lnTo>
                        <a:pt x="172199" y="337350"/>
                      </a:lnTo>
                      <a:lnTo>
                        <a:pt x="172199" y="58648"/>
                      </a:lnTo>
                      <a:lnTo>
                        <a:pt x="166163" y="35816"/>
                      </a:lnTo>
                      <a:lnTo>
                        <a:pt x="149702" y="17175"/>
                      </a:lnTo>
                      <a:lnTo>
                        <a:pt x="125291" y="4607"/>
                      </a:lnTo>
                      <a:lnTo>
                        <a:pt x="95402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9" name="object 59"/>
                <p:cNvSpPr/>
                <p:nvPr/>
              </p:nvSpPr>
              <p:spPr>
                <a:xfrm>
                  <a:off x="6992264" y="5081042"/>
                  <a:ext cx="17272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20" h="396239">
                      <a:moveTo>
                        <a:pt x="95402" y="0"/>
                      </a:moveTo>
                      <a:lnTo>
                        <a:pt x="0" y="0"/>
                      </a:lnTo>
                      <a:lnTo>
                        <a:pt x="29889" y="4607"/>
                      </a:lnTo>
                      <a:lnTo>
                        <a:pt x="54300" y="17175"/>
                      </a:lnTo>
                      <a:lnTo>
                        <a:pt x="70760" y="35816"/>
                      </a:lnTo>
                      <a:lnTo>
                        <a:pt x="76796" y="58648"/>
                      </a:lnTo>
                      <a:lnTo>
                        <a:pt x="76796" y="337350"/>
                      </a:lnTo>
                      <a:lnTo>
                        <a:pt x="70760" y="360181"/>
                      </a:lnTo>
                      <a:lnTo>
                        <a:pt x="54300" y="378823"/>
                      </a:lnTo>
                      <a:lnTo>
                        <a:pt x="29889" y="391390"/>
                      </a:lnTo>
                      <a:lnTo>
                        <a:pt x="0" y="395998"/>
                      </a:lnTo>
                      <a:lnTo>
                        <a:pt x="95402" y="395998"/>
                      </a:lnTo>
                      <a:lnTo>
                        <a:pt x="125291" y="391390"/>
                      </a:lnTo>
                      <a:lnTo>
                        <a:pt x="149702" y="378823"/>
                      </a:lnTo>
                      <a:lnTo>
                        <a:pt x="166163" y="360181"/>
                      </a:lnTo>
                      <a:lnTo>
                        <a:pt x="172199" y="337350"/>
                      </a:lnTo>
                      <a:lnTo>
                        <a:pt x="172199" y="58648"/>
                      </a:lnTo>
                      <a:lnTo>
                        <a:pt x="166163" y="35816"/>
                      </a:lnTo>
                      <a:lnTo>
                        <a:pt x="149702" y="17175"/>
                      </a:lnTo>
                      <a:lnTo>
                        <a:pt x="125291" y="4607"/>
                      </a:lnTo>
                      <a:lnTo>
                        <a:pt x="95402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01" name="Группа 200"/>
              <p:cNvGrpSpPr/>
              <p:nvPr/>
            </p:nvGrpSpPr>
            <p:grpSpPr>
              <a:xfrm>
                <a:off x="2" y="5081042"/>
                <a:ext cx="1159255" cy="404088"/>
                <a:chOff x="2" y="5081042"/>
                <a:chExt cx="1159255" cy="404088"/>
              </a:xfrm>
            </p:grpSpPr>
            <p:sp>
              <p:nvSpPr>
                <p:cNvPr id="61" name="object 61"/>
                <p:cNvSpPr/>
                <p:nvPr/>
              </p:nvSpPr>
              <p:spPr>
                <a:xfrm>
                  <a:off x="2" y="5088890"/>
                  <a:ext cx="403225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25" h="396239">
                      <a:moveTo>
                        <a:pt x="402945" y="0"/>
                      </a:moveTo>
                      <a:lnTo>
                        <a:pt x="277609" y="0"/>
                      </a:lnTo>
                      <a:lnTo>
                        <a:pt x="0" y="195821"/>
                      </a:lnTo>
                      <a:lnTo>
                        <a:pt x="0" y="200253"/>
                      </a:lnTo>
                      <a:lnTo>
                        <a:pt x="277609" y="395998"/>
                      </a:lnTo>
                      <a:lnTo>
                        <a:pt x="402996" y="395998"/>
                      </a:lnTo>
                      <a:lnTo>
                        <a:pt x="122237" y="198005"/>
                      </a:lnTo>
                      <a:lnTo>
                        <a:pt x="402945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2" name="object 62"/>
                <p:cNvSpPr/>
                <p:nvPr/>
              </p:nvSpPr>
              <p:spPr>
                <a:xfrm>
                  <a:off x="248856" y="5081042"/>
                  <a:ext cx="40640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396239">
                      <a:moveTo>
                        <a:pt x="406095" y="0"/>
                      </a:moveTo>
                      <a:lnTo>
                        <a:pt x="280758" y="0"/>
                      </a:lnTo>
                      <a:lnTo>
                        <a:pt x="0" y="198031"/>
                      </a:lnTo>
                      <a:lnTo>
                        <a:pt x="280758" y="395998"/>
                      </a:lnTo>
                      <a:lnTo>
                        <a:pt x="406133" y="395998"/>
                      </a:lnTo>
                      <a:lnTo>
                        <a:pt x="125387" y="197993"/>
                      </a:lnTo>
                      <a:lnTo>
                        <a:pt x="406095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object 63"/>
                <p:cNvSpPr/>
                <p:nvPr/>
              </p:nvSpPr>
              <p:spPr>
                <a:xfrm>
                  <a:off x="500857" y="5081042"/>
                  <a:ext cx="40640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396239">
                      <a:moveTo>
                        <a:pt x="406095" y="0"/>
                      </a:moveTo>
                      <a:lnTo>
                        <a:pt x="280758" y="0"/>
                      </a:lnTo>
                      <a:lnTo>
                        <a:pt x="0" y="198031"/>
                      </a:lnTo>
                      <a:lnTo>
                        <a:pt x="280758" y="395998"/>
                      </a:lnTo>
                      <a:lnTo>
                        <a:pt x="406133" y="395998"/>
                      </a:lnTo>
                      <a:lnTo>
                        <a:pt x="125387" y="197993"/>
                      </a:lnTo>
                      <a:lnTo>
                        <a:pt x="406095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64"/>
                <p:cNvSpPr/>
                <p:nvPr/>
              </p:nvSpPr>
              <p:spPr>
                <a:xfrm>
                  <a:off x="752857" y="5081042"/>
                  <a:ext cx="406400" cy="396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396239">
                      <a:moveTo>
                        <a:pt x="406095" y="0"/>
                      </a:moveTo>
                      <a:lnTo>
                        <a:pt x="280758" y="0"/>
                      </a:lnTo>
                      <a:lnTo>
                        <a:pt x="0" y="198031"/>
                      </a:lnTo>
                      <a:lnTo>
                        <a:pt x="280758" y="395998"/>
                      </a:lnTo>
                      <a:lnTo>
                        <a:pt x="406133" y="395998"/>
                      </a:lnTo>
                      <a:lnTo>
                        <a:pt x="125387" y="197993"/>
                      </a:lnTo>
                      <a:lnTo>
                        <a:pt x="406095" y="0"/>
                      </a:lnTo>
                      <a:close/>
                    </a:path>
                  </a:pathLst>
                </a:custGeom>
                <a:solidFill>
                  <a:srgbClr val="E4E5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200" name="Группа 199"/>
            <p:cNvGrpSpPr/>
            <p:nvPr/>
          </p:nvGrpSpPr>
          <p:grpSpPr>
            <a:xfrm>
              <a:off x="455300" y="5081042"/>
              <a:ext cx="6633874" cy="396240"/>
              <a:chOff x="455300" y="5081042"/>
              <a:chExt cx="6633874" cy="396240"/>
            </a:xfrm>
          </p:grpSpPr>
          <p:sp>
            <p:nvSpPr>
              <p:cNvPr id="60" name="object 60"/>
              <p:cNvSpPr/>
              <p:nvPr/>
            </p:nvSpPr>
            <p:spPr>
              <a:xfrm>
                <a:off x="987459" y="5081042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39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 txBox="1"/>
              <p:nvPr/>
            </p:nvSpPr>
            <p:spPr>
              <a:xfrm>
                <a:off x="455300" y="5183785"/>
                <a:ext cx="653605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91869">
                  <a:lnSpc>
                    <a:spcPct val="100000"/>
                  </a:lnSpc>
                </a:pPr>
                <a:r>
                  <a:rPr lang="ru-RU" sz="1200" b="1" spc="-15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МУНИЦИПАЛЬНЫЕ</a:t>
                </a:r>
                <a:r>
                  <a:rPr sz="1200" b="1" spc="-15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200" b="1" spc="2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ПРОГРАММЫ</a:t>
                </a:r>
                <a:r>
                  <a:rPr lang="ru-RU" sz="1200" b="1" spc="2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ШАЛИНСКОГО ГОРОДСКОГО ОКРУГА</a:t>
                </a:r>
                <a:endParaRPr sz="1000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67" name="object 67"/>
          <p:cNvSpPr/>
          <p:nvPr/>
        </p:nvSpPr>
        <p:spPr>
          <a:xfrm>
            <a:off x="3105150" y="1568450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0950" y="1568450"/>
            <a:ext cx="712470" cy="1422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146564" y="1496583"/>
            <a:ext cx="1267460" cy="20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060">
              <a:lnSpc>
                <a:spcPct val="166700"/>
              </a:lnSpc>
            </a:pPr>
            <a:r>
              <a:rPr sz="800" spc="35" dirty="0" err="1">
                <a:solidFill>
                  <a:srgbClr val="231F20"/>
                </a:solidFill>
                <a:latin typeface="Arial Narrow"/>
                <a:cs typeface="Arial Narrow"/>
              </a:rPr>
              <a:t>Бюджетные</a:t>
            </a:r>
            <a:r>
              <a:rPr sz="8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spc="4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кредиты</a:t>
            </a:r>
            <a:endParaRPr sz="800" dirty="0">
              <a:latin typeface="Arial Narrow"/>
              <a:cs typeface="Arial Narrow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3409950" y="8350250"/>
            <a:ext cx="3829292" cy="1650250"/>
            <a:chOff x="3695458" y="6966700"/>
            <a:chExt cx="3365094" cy="1650250"/>
          </a:xfrm>
        </p:grpSpPr>
        <p:grpSp>
          <p:nvGrpSpPr>
            <p:cNvPr id="198" name="Группа 197"/>
            <p:cNvGrpSpPr/>
            <p:nvPr/>
          </p:nvGrpSpPr>
          <p:grpSpPr>
            <a:xfrm>
              <a:off x="3779374" y="8350250"/>
              <a:ext cx="1589538" cy="266700"/>
              <a:chOff x="3779374" y="8350250"/>
              <a:chExt cx="1589538" cy="266700"/>
            </a:xfrm>
          </p:grpSpPr>
          <p:grpSp>
            <p:nvGrpSpPr>
              <p:cNvPr id="197" name="Группа 196"/>
              <p:cNvGrpSpPr/>
              <p:nvPr/>
            </p:nvGrpSpPr>
            <p:grpSpPr>
              <a:xfrm>
                <a:off x="4147426" y="8350250"/>
                <a:ext cx="1221486" cy="266700"/>
                <a:chOff x="4147426" y="8350250"/>
                <a:chExt cx="1221486" cy="266700"/>
              </a:xfrm>
            </p:grpSpPr>
            <p:sp>
              <p:nvSpPr>
                <p:cNvPr id="21" name="object 21"/>
                <p:cNvSpPr/>
                <p:nvPr/>
              </p:nvSpPr>
              <p:spPr>
                <a:xfrm>
                  <a:off x="4147426" y="8350250"/>
                  <a:ext cx="118745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266700">
                      <a:moveTo>
                        <a:pt x="114376" y="0"/>
                      </a:moveTo>
                      <a:lnTo>
                        <a:pt x="73526" y="15514"/>
                      </a:lnTo>
                      <a:lnTo>
                        <a:pt x="51170" y="49992"/>
                      </a:lnTo>
                      <a:lnTo>
                        <a:pt x="50253" y="60744"/>
                      </a:lnTo>
                      <a:lnTo>
                        <a:pt x="50253" y="93002"/>
                      </a:lnTo>
                      <a:lnTo>
                        <a:pt x="49487" y="101131"/>
                      </a:lnTo>
                      <a:lnTo>
                        <a:pt x="12019" y="128469"/>
                      </a:lnTo>
                      <a:lnTo>
                        <a:pt x="0" y="129057"/>
                      </a:lnTo>
                      <a:lnTo>
                        <a:pt x="0" y="137680"/>
                      </a:lnTo>
                      <a:lnTo>
                        <a:pt x="37985" y="147205"/>
                      </a:lnTo>
                      <a:lnTo>
                        <a:pt x="50253" y="173990"/>
                      </a:lnTo>
                      <a:lnTo>
                        <a:pt x="50253" y="205994"/>
                      </a:lnTo>
                      <a:lnTo>
                        <a:pt x="51170" y="216668"/>
                      </a:lnTo>
                      <a:lnTo>
                        <a:pt x="73526" y="250802"/>
                      </a:lnTo>
                      <a:lnTo>
                        <a:pt x="114376" y="266204"/>
                      </a:lnTo>
                      <a:lnTo>
                        <a:pt x="118402" y="260197"/>
                      </a:lnTo>
                      <a:lnTo>
                        <a:pt x="104850" y="256532"/>
                      </a:lnTo>
                      <a:lnTo>
                        <a:pt x="93148" y="251937"/>
                      </a:lnTo>
                      <a:lnTo>
                        <a:pt x="64655" y="224540"/>
                      </a:lnTo>
                      <a:lnTo>
                        <a:pt x="61112" y="205994"/>
                      </a:lnTo>
                      <a:lnTo>
                        <a:pt x="61112" y="173990"/>
                      </a:lnTo>
                      <a:lnTo>
                        <a:pt x="60457" y="166510"/>
                      </a:lnTo>
                      <a:lnTo>
                        <a:pt x="28757" y="135524"/>
                      </a:lnTo>
                      <a:lnTo>
                        <a:pt x="18694" y="133362"/>
                      </a:lnTo>
                      <a:lnTo>
                        <a:pt x="28757" y="131267"/>
                      </a:lnTo>
                      <a:lnTo>
                        <a:pt x="58496" y="107435"/>
                      </a:lnTo>
                      <a:lnTo>
                        <a:pt x="61112" y="93002"/>
                      </a:lnTo>
                      <a:lnTo>
                        <a:pt x="61112" y="60744"/>
                      </a:lnTo>
                      <a:lnTo>
                        <a:pt x="61972" y="50990"/>
                      </a:lnTo>
                      <a:lnTo>
                        <a:pt x="92395" y="13957"/>
                      </a:lnTo>
                      <a:lnTo>
                        <a:pt x="117398" y="5880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65C8D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196" name="Группа 195"/>
                <p:cNvGrpSpPr/>
                <p:nvPr/>
              </p:nvGrpSpPr>
              <p:grpSpPr>
                <a:xfrm>
                  <a:off x="4307420" y="8426450"/>
                  <a:ext cx="1061492" cy="142240"/>
                  <a:chOff x="4307420" y="8426450"/>
                  <a:chExt cx="1061492" cy="142240"/>
                </a:xfrm>
              </p:grpSpPr>
              <p:sp>
                <p:nvSpPr>
                  <p:cNvPr id="81" name="object 81"/>
                  <p:cNvSpPr/>
                  <p:nvPr/>
                </p:nvSpPr>
                <p:spPr>
                  <a:xfrm>
                    <a:off x="4307420" y="8426450"/>
                    <a:ext cx="712470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40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2910"/>
                        </a:lnTo>
                        <a:lnTo>
                          <a:pt x="74777" y="141871"/>
                        </a:lnTo>
                        <a:lnTo>
                          <a:pt x="712114" y="141871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6" name="object 86"/>
                  <p:cNvSpPr txBox="1"/>
                  <p:nvPr/>
                </p:nvSpPr>
                <p:spPr>
                  <a:xfrm>
                    <a:off x="4396727" y="8439568"/>
                    <a:ext cx="972185" cy="120650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700" spc="3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Непрограммные</a:t>
                    </a:r>
                    <a:r>
                      <a:rPr sz="700" spc="-9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700" spc="3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расходы</a:t>
                    </a:r>
                    <a:endParaRPr sz="700" dirty="0">
                      <a:latin typeface="Arial Narrow"/>
                      <a:cs typeface="Arial Narrow"/>
                    </a:endParaRPr>
                  </a:p>
                </p:txBody>
              </p:sp>
            </p:grpSp>
          </p:grpSp>
          <p:sp>
            <p:nvSpPr>
              <p:cNvPr id="89" name="object 89"/>
              <p:cNvSpPr txBox="1"/>
              <p:nvPr/>
            </p:nvSpPr>
            <p:spPr>
              <a:xfrm>
                <a:off x="3779374" y="8388350"/>
                <a:ext cx="438150" cy="1692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40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4,1</a:t>
                </a:r>
                <a:r>
                  <a:rPr sz="1100" b="1" spc="-175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 </a:t>
                </a:r>
                <a:r>
                  <a:rPr sz="1100" b="1" spc="60" dirty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95" name="Группа 194"/>
            <p:cNvGrpSpPr/>
            <p:nvPr/>
          </p:nvGrpSpPr>
          <p:grpSpPr>
            <a:xfrm>
              <a:off x="3695458" y="6966700"/>
              <a:ext cx="3365094" cy="1231150"/>
              <a:chOff x="3695458" y="6966700"/>
              <a:chExt cx="3365094" cy="1231150"/>
            </a:xfrm>
          </p:grpSpPr>
          <p:grpSp>
            <p:nvGrpSpPr>
              <p:cNvPr id="191" name="Группа 190"/>
              <p:cNvGrpSpPr/>
              <p:nvPr/>
            </p:nvGrpSpPr>
            <p:grpSpPr>
              <a:xfrm>
                <a:off x="3714750" y="6966700"/>
                <a:ext cx="3345802" cy="773950"/>
                <a:chOff x="3714750" y="6966700"/>
                <a:chExt cx="3345802" cy="773950"/>
              </a:xfrm>
            </p:grpSpPr>
            <p:grpSp>
              <p:nvGrpSpPr>
                <p:cNvPr id="190" name="Группа 189"/>
                <p:cNvGrpSpPr/>
                <p:nvPr/>
              </p:nvGrpSpPr>
              <p:grpSpPr>
                <a:xfrm>
                  <a:off x="4307420" y="6968023"/>
                  <a:ext cx="2753132" cy="731403"/>
                  <a:chOff x="4307420" y="6968023"/>
                  <a:chExt cx="2753132" cy="731403"/>
                </a:xfrm>
              </p:grpSpPr>
              <p:grpSp>
                <p:nvGrpSpPr>
                  <p:cNvPr id="188" name="Группа 187"/>
                  <p:cNvGrpSpPr/>
                  <p:nvPr/>
                </p:nvGrpSpPr>
                <p:grpSpPr>
                  <a:xfrm>
                    <a:off x="4307420" y="6968023"/>
                    <a:ext cx="1128167" cy="190815"/>
                    <a:chOff x="4307420" y="6968023"/>
                    <a:chExt cx="1128167" cy="190815"/>
                  </a:xfrm>
                </p:grpSpPr>
                <p:sp>
                  <p:nvSpPr>
                    <p:cNvPr id="76" name="object 76"/>
                    <p:cNvSpPr/>
                    <p:nvPr/>
                  </p:nvSpPr>
                  <p:spPr>
                    <a:xfrm>
                      <a:off x="4307420" y="7016598"/>
                      <a:ext cx="712470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16"/>
                          </a:lnTo>
                          <a:lnTo>
                            <a:pt x="74777" y="141859"/>
                          </a:lnTo>
                          <a:lnTo>
                            <a:pt x="712114" y="141859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83" name="object 83"/>
                    <p:cNvSpPr txBox="1"/>
                    <p:nvPr/>
                  </p:nvSpPr>
                  <p:spPr>
                    <a:xfrm>
                      <a:off x="4396727" y="6968023"/>
                      <a:ext cx="1038860" cy="154979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 marL="12700" marR="5080">
                        <a:lnSpc>
                          <a:spcPct val="166700"/>
                        </a:lnSpc>
                      </a:pPr>
                      <a:r>
                        <a:rPr sz="700" spc="2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Развитие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25" dirty="0" err="1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образования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p:txBody>
                </p:sp>
              </p:grpSp>
              <p:grpSp>
                <p:nvGrpSpPr>
                  <p:cNvPr id="189" name="Группа 188"/>
                  <p:cNvGrpSpPr/>
                  <p:nvPr/>
                </p:nvGrpSpPr>
                <p:grpSpPr>
                  <a:xfrm>
                    <a:off x="4307420" y="7192493"/>
                    <a:ext cx="2753132" cy="506933"/>
                    <a:chOff x="4307420" y="7192493"/>
                    <a:chExt cx="2753132" cy="506933"/>
                  </a:xfrm>
                </p:grpSpPr>
                <p:sp>
                  <p:nvSpPr>
                    <p:cNvPr id="75" name="object 75"/>
                    <p:cNvSpPr/>
                    <p:nvPr/>
                  </p:nvSpPr>
                  <p:spPr>
                    <a:xfrm>
                      <a:off x="4307420" y="7192493"/>
                      <a:ext cx="712470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29"/>
                          </a:lnTo>
                          <a:lnTo>
                            <a:pt x="74777" y="141884"/>
                          </a:lnTo>
                          <a:lnTo>
                            <a:pt x="712114" y="141884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77" name="object 77"/>
                    <p:cNvSpPr/>
                    <p:nvPr/>
                  </p:nvSpPr>
                  <p:spPr>
                    <a:xfrm>
                      <a:off x="4307420" y="7557186"/>
                      <a:ext cx="712470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16"/>
                          </a:lnTo>
                          <a:lnTo>
                            <a:pt x="74777" y="141859"/>
                          </a:lnTo>
                          <a:lnTo>
                            <a:pt x="712114" y="141859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00B05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78" name="object 78"/>
                    <p:cNvSpPr/>
                    <p:nvPr/>
                  </p:nvSpPr>
                  <p:spPr>
                    <a:xfrm>
                      <a:off x="4307420" y="7372490"/>
                      <a:ext cx="712470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29"/>
                          </a:lnTo>
                          <a:lnTo>
                            <a:pt x="74777" y="141884"/>
                          </a:lnTo>
                          <a:lnTo>
                            <a:pt x="712114" y="141884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FA6D2E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84" name="object 84"/>
                    <p:cNvSpPr txBox="1"/>
                    <p:nvPr/>
                  </p:nvSpPr>
                  <p:spPr>
                    <a:xfrm>
                      <a:off x="4396727" y="7207250"/>
                      <a:ext cx="2663825" cy="467564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Социальная </a:t>
                      </a:r>
                      <a:r>
                        <a:rPr sz="700" spc="4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поддержка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граждан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  <a:p>
                      <a:pPr marL="12700" marR="5080">
                        <a:lnSpc>
                          <a:spcPct val="166700"/>
                        </a:lnSpc>
                      </a:pPr>
                      <a:r>
                        <a:rPr sz="700" spc="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Развитие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сфере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строительства,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2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архитектуры</a:t>
                      </a:r>
                      <a:r>
                        <a:rPr sz="700" spc="25" dirty="0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ru-RU" sz="700" spc="25" dirty="0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ЖКХ</a:t>
                      </a:r>
                      <a:r>
                        <a:rPr sz="700" spc="-5" dirty="0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дорожного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хозяйства  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Развитие культуры, 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физкультуры</a:t>
                      </a:r>
                      <a:r>
                        <a:rPr sz="700" spc="-1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700" spc="25" dirty="0" err="1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спорта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p:txBody>
                </p:sp>
              </p:grpSp>
            </p:grpSp>
            <p:sp>
              <p:nvSpPr>
                <p:cNvPr id="87" name="object 87"/>
                <p:cNvSpPr txBox="1"/>
                <p:nvPr/>
              </p:nvSpPr>
              <p:spPr>
                <a:xfrm>
                  <a:off x="3714750" y="7283450"/>
                  <a:ext cx="405765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lang="ru-RU" sz="1100" b="1" spc="-2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83</a:t>
                  </a:r>
                  <a:r>
                    <a:rPr sz="1100" b="1" spc="-2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,</a:t>
                  </a:r>
                  <a:r>
                    <a:rPr lang="ru-RU" sz="1100" b="1" spc="-2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1</a:t>
                  </a:r>
                  <a:r>
                    <a:rPr sz="1100" b="1" spc="-2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%</a:t>
                  </a:r>
                  <a:endParaRPr sz="1100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90" name="object 90"/>
                <p:cNvSpPr/>
                <p:nvPr/>
              </p:nvSpPr>
              <p:spPr>
                <a:xfrm>
                  <a:off x="4147427" y="6966700"/>
                  <a:ext cx="100724" cy="7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1130300">
                      <a:moveTo>
                        <a:pt x="114376" y="0"/>
                      </a:moveTo>
                      <a:lnTo>
                        <a:pt x="73526" y="15509"/>
                      </a:lnTo>
                      <a:lnTo>
                        <a:pt x="51170" y="49987"/>
                      </a:lnTo>
                      <a:lnTo>
                        <a:pt x="50253" y="60731"/>
                      </a:lnTo>
                      <a:lnTo>
                        <a:pt x="50253" y="524992"/>
                      </a:lnTo>
                      <a:lnTo>
                        <a:pt x="49487" y="533124"/>
                      </a:lnTo>
                      <a:lnTo>
                        <a:pt x="12019" y="560459"/>
                      </a:lnTo>
                      <a:lnTo>
                        <a:pt x="0" y="561047"/>
                      </a:lnTo>
                      <a:lnTo>
                        <a:pt x="0" y="569671"/>
                      </a:lnTo>
                      <a:lnTo>
                        <a:pt x="37985" y="579208"/>
                      </a:lnTo>
                      <a:lnTo>
                        <a:pt x="50253" y="605980"/>
                      </a:lnTo>
                      <a:lnTo>
                        <a:pt x="50253" y="1069987"/>
                      </a:lnTo>
                      <a:lnTo>
                        <a:pt x="51170" y="1080662"/>
                      </a:lnTo>
                      <a:lnTo>
                        <a:pt x="73526" y="1114796"/>
                      </a:lnTo>
                      <a:lnTo>
                        <a:pt x="114376" y="1130198"/>
                      </a:lnTo>
                      <a:lnTo>
                        <a:pt x="118402" y="1124191"/>
                      </a:lnTo>
                      <a:lnTo>
                        <a:pt x="104850" y="1120526"/>
                      </a:lnTo>
                      <a:lnTo>
                        <a:pt x="93148" y="1115931"/>
                      </a:lnTo>
                      <a:lnTo>
                        <a:pt x="64655" y="1088534"/>
                      </a:lnTo>
                      <a:lnTo>
                        <a:pt x="61112" y="1069987"/>
                      </a:lnTo>
                      <a:lnTo>
                        <a:pt x="61112" y="605980"/>
                      </a:lnTo>
                      <a:lnTo>
                        <a:pt x="60457" y="598503"/>
                      </a:lnTo>
                      <a:lnTo>
                        <a:pt x="28757" y="567522"/>
                      </a:lnTo>
                      <a:lnTo>
                        <a:pt x="18694" y="565353"/>
                      </a:lnTo>
                      <a:lnTo>
                        <a:pt x="28757" y="563257"/>
                      </a:lnTo>
                      <a:lnTo>
                        <a:pt x="58496" y="539430"/>
                      </a:lnTo>
                      <a:lnTo>
                        <a:pt x="61112" y="524992"/>
                      </a:lnTo>
                      <a:lnTo>
                        <a:pt x="61112" y="60731"/>
                      </a:lnTo>
                      <a:lnTo>
                        <a:pt x="61972" y="50979"/>
                      </a:lnTo>
                      <a:lnTo>
                        <a:pt x="92395" y="13955"/>
                      </a:lnTo>
                      <a:lnTo>
                        <a:pt x="117398" y="5867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93959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94" name="Группа 193"/>
              <p:cNvGrpSpPr/>
              <p:nvPr/>
            </p:nvGrpSpPr>
            <p:grpSpPr>
              <a:xfrm>
                <a:off x="3695458" y="7931150"/>
                <a:ext cx="1443584" cy="266700"/>
                <a:chOff x="3695458" y="7931150"/>
                <a:chExt cx="1443584" cy="266700"/>
              </a:xfrm>
            </p:grpSpPr>
            <p:sp>
              <p:nvSpPr>
                <p:cNvPr id="88" name="object 88"/>
                <p:cNvSpPr txBox="1"/>
                <p:nvPr/>
              </p:nvSpPr>
              <p:spPr>
                <a:xfrm>
                  <a:off x="3695458" y="7969250"/>
                  <a:ext cx="43815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b="1" spc="-4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12</a:t>
                  </a:r>
                  <a:r>
                    <a:rPr sz="1100" b="1" spc="-4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,</a:t>
                  </a:r>
                  <a:r>
                    <a:rPr lang="ru-RU" sz="1100" b="1" spc="-4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8</a:t>
                  </a:r>
                  <a:r>
                    <a:rPr sz="1100" b="1" spc="-175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100" b="1" spc="60" dirty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%</a:t>
                  </a:r>
                  <a:endParaRPr sz="1100" dirty="0">
                    <a:latin typeface="Trebuchet MS"/>
                    <a:cs typeface="Trebuchet MS"/>
                  </a:endParaRPr>
                </a:p>
              </p:txBody>
            </p:sp>
            <p:grpSp>
              <p:nvGrpSpPr>
                <p:cNvPr id="193" name="Группа 192"/>
                <p:cNvGrpSpPr/>
                <p:nvPr/>
              </p:nvGrpSpPr>
              <p:grpSpPr>
                <a:xfrm>
                  <a:off x="4147426" y="7931150"/>
                  <a:ext cx="991616" cy="266700"/>
                  <a:chOff x="4147426" y="7931150"/>
                  <a:chExt cx="991616" cy="266700"/>
                </a:xfrm>
              </p:grpSpPr>
              <p:grpSp>
                <p:nvGrpSpPr>
                  <p:cNvPr id="192" name="Группа 191"/>
                  <p:cNvGrpSpPr/>
                  <p:nvPr/>
                </p:nvGrpSpPr>
                <p:grpSpPr>
                  <a:xfrm>
                    <a:off x="4307420" y="7979410"/>
                    <a:ext cx="831622" cy="142240"/>
                    <a:chOff x="4307420" y="7979410"/>
                    <a:chExt cx="831622" cy="142240"/>
                  </a:xfrm>
                </p:grpSpPr>
                <p:sp>
                  <p:nvSpPr>
                    <p:cNvPr id="82" name="object 82"/>
                    <p:cNvSpPr/>
                    <p:nvPr/>
                  </p:nvSpPr>
                  <p:spPr>
                    <a:xfrm>
                      <a:off x="4307420" y="7979410"/>
                      <a:ext cx="712470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40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16"/>
                          </a:lnTo>
                          <a:lnTo>
                            <a:pt x="74777" y="141859"/>
                          </a:lnTo>
                          <a:lnTo>
                            <a:pt x="712114" y="141859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FFD13F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85" name="object 85"/>
                    <p:cNvSpPr txBox="1"/>
                    <p:nvPr/>
                  </p:nvSpPr>
                  <p:spPr>
                    <a:xfrm>
                      <a:off x="4396727" y="7991641"/>
                      <a:ext cx="742315" cy="120650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Прочие</a:t>
                      </a:r>
                      <a:r>
                        <a:rPr sz="700" spc="-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p:txBody>
                </p:sp>
              </p:grpSp>
              <p:sp>
                <p:nvSpPr>
                  <p:cNvPr id="91" name="object 91"/>
                  <p:cNvSpPr/>
                  <p:nvPr/>
                </p:nvSpPr>
                <p:spPr>
                  <a:xfrm>
                    <a:off x="4147426" y="7931150"/>
                    <a:ext cx="118745" cy="26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45" h="266700">
                        <a:moveTo>
                          <a:pt x="114376" y="0"/>
                        </a:moveTo>
                        <a:lnTo>
                          <a:pt x="73526" y="15514"/>
                        </a:lnTo>
                        <a:lnTo>
                          <a:pt x="51170" y="49992"/>
                        </a:lnTo>
                        <a:lnTo>
                          <a:pt x="50253" y="60744"/>
                        </a:lnTo>
                        <a:lnTo>
                          <a:pt x="50253" y="93002"/>
                        </a:lnTo>
                        <a:lnTo>
                          <a:pt x="49487" y="101131"/>
                        </a:lnTo>
                        <a:lnTo>
                          <a:pt x="12019" y="128469"/>
                        </a:lnTo>
                        <a:lnTo>
                          <a:pt x="0" y="129057"/>
                        </a:lnTo>
                        <a:lnTo>
                          <a:pt x="0" y="137680"/>
                        </a:lnTo>
                        <a:lnTo>
                          <a:pt x="37985" y="147205"/>
                        </a:lnTo>
                        <a:lnTo>
                          <a:pt x="50253" y="173990"/>
                        </a:lnTo>
                        <a:lnTo>
                          <a:pt x="50253" y="205994"/>
                        </a:lnTo>
                        <a:lnTo>
                          <a:pt x="51170" y="216668"/>
                        </a:lnTo>
                        <a:lnTo>
                          <a:pt x="73526" y="250802"/>
                        </a:lnTo>
                        <a:lnTo>
                          <a:pt x="114376" y="266204"/>
                        </a:lnTo>
                        <a:lnTo>
                          <a:pt x="118402" y="260197"/>
                        </a:lnTo>
                        <a:lnTo>
                          <a:pt x="104850" y="256532"/>
                        </a:lnTo>
                        <a:lnTo>
                          <a:pt x="93148" y="251937"/>
                        </a:lnTo>
                        <a:lnTo>
                          <a:pt x="64655" y="224540"/>
                        </a:lnTo>
                        <a:lnTo>
                          <a:pt x="61112" y="205994"/>
                        </a:lnTo>
                        <a:lnTo>
                          <a:pt x="61112" y="173990"/>
                        </a:lnTo>
                        <a:lnTo>
                          <a:pt x="60457" y="166510"/>
                        </a:lnTo>
                        <a:lnTo>
                          <a:pt x="28757" y="135524"/>
                        </a:lnTo>
                        <a:lnTo>
                          <a:pt x="18694" y="133362"/>
                        </a:lnTo>
                        <a:lnTo>
                          <a:pt x="28757" y="131267"/>
                        </a:lnTo>
                        <a:lnTo>
                          <a:pt x="58496" y="107435"/>
                        </a:lnTo>
                        <a:lnTo>
                          <a:pt x="61112" y="93002"/>
                        </a:lnTo>
                        <a:lnTo>
                          <a:pt x="61112" y="60744"/>
                        </a:lnTo>
                        <a:lnTo>
                          <a:pt x="61972" y="50990"/>
                        </a:lnTo>
                        <a:lnTo>
                          <a:pt x="92395" y="13957"/>
                        </a:lnTo>
                        <a:lnTo>
                          <a:pt x="117398" y="5880"/>
                        </a:lnTo>
                        <a:lnTo>
                          <a:pt x="114376" y="0"/>
                        </a:lnTo>
                        <a:close/>
                      </a:path>
                    </a:pathLst>
                  </a:custGeom>
                  <a:solidFill>
                    <a:srgbClr val="FAAE7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</p:grpSp>
      </p:grpSp>
      <p:graphicFrame>
        <p:nvGraphicFramePr>
          <p:cNvPr id="183" name="Диаграмма 182"/>
          <p:cNvGraphicFramePr/>
          <p:nvPr/>
        </p:nvGraphicFramePr>
        <p:xfrm>
          <a:off x="438150" y="882650"/>
          <a:ext cx="23622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4" name="Диаграмма 183"/>
          <p:cNvGraphicFramePr/>
          <p:nvPr/>
        </p:nvGraphicFramePr>
        <p:xfrm>
          <a:off x="4476750" y="882650"/>
          <a:ext cx="23622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5" name="object 50"/>
          <p:cNvSpPr txBox="1"/>
          <p:nvPr/>
        </p:nvSpPr>
        <p:spPr>
          <a:xfrm>
            <a:off x="590550" y="7816850"/>
            <a:ext cx="6858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Расходы местного бюджета в 2019 году в рамках муниципальных программ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Шалинского городского округа и </a:t>
            </a:r>
            <a:r>
              <a:rPr lang="ru-RU" sz="1200" b="1" spc="-1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непрограммных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направлений деятельности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186" name="Диаграмма 185"/>
          <p:cNvGraphicFramePr/>
          <p:nvPr/>
        </p:nvGraphicFramePr>
        <p:xfrm>
          <a:off x="590550" y="8197850"/>
          <a:ext cx="2895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9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МУНИЦИПАЛЬНЫЙ ДОЛГ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175143"/>
          <a:ext cx="6724351" cy="7868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860"/>
                <a:gridCol w="2839166"/>
                <a:gridCol w="946385"/>
                <a:gridCol w="658740"/>
                <a:gridCol w="636321"/>
                <a:gridCol w="747154"/>
                <a:gridCol w="597725"/>
              </a:tblGrid>
              <a:tr h="652445">
                <a:tc>
                  <a:txBody>
                    <a:bodyPr/>
                    <a:lstStyle/>
                    <a:p>
                      <a:pPr marL="39370" marR="28575" indent="19050" algn="ctr">
                        <a:lnSpc>
                          <a:spcPts val="700"/>
                        </a:lnSpc>
                      </a:pPr>
                      <a:r>
                        <a:rPr sz="700" b="1" spc="9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 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300990" algn="ctr">
                        <a:lnSpc>
                          <a:spcPts val="700"/>
                        </a:lnSpc>
                        <a:spcBef>
                          <a:spcPts val="555"/>
                        </a:spcBef>
                      </a:pPr>
                      <a:r>
                        <a:rPr sz="7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lang="ru-RU"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  </a:t>
                      </a:r>
                      <a:r>
                        <a:rPr sz="700" b="1" spc="-15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муниципальной</a:t>
                      </a:r>
                      <a:r>
                        <a:rPr lang="ru-RU" sz="700" b="1" spc="-1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Шалинского городского округа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2550" algn="ctr">
                        <a:lnSpc>
                          <a:spcPts val="700"/>
                        </a:lnSpc>
                      </a:pPr>
                      <a:r>
                        <a:rPr lang="ru-RU"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Объем бюджетных ассигнований</a:t>
                      </a:r>
                      <a:r>
                        <a:rPr lang="ru-RU" sz="7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на финансовое обеспечение реализации муниципальной программы, в тысячах рублей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</a:pPr>
                      <a:r>
                        <a:rPr sz="700" b="1" spc="-2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r>
                        <a:rPr lang="ru-RU" sz="7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в тысячах рублей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27940" algn="ctr">
                        <a:lnSpc>
                          <a:spcPts val="700"/>
                        </a:lnSpc>
                        <a:spcBef>
                          <a:spcPts val="70"/>
                        </a:spcBef>
                      </a:pPr>
                      <a:r>
                        <a:rPr lang="ru-RU" sz="700" b="1" spc="-3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Процент</a:t>
                      </a:r>
                      <a:r>
                        <a:rPr lang="ru-RU" sz="700" b="1" spc="-3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3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7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%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ts val="700"/>
                        </a:lnSpc>
                      </a:pPr>
                      <a:r>
                        <a:rPr sz="700" b="1" spc="-3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дельный</a:t>
                      </a:r>
                      <a:r>
                        <a:rPr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вес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  <a:p>
                      <a:pPr marL="52705" marR="45085" indent="-635" algn="ctr">
                        <a:lnSpc>
                          <a:spcPts val="700"/>
                        </a:lnSpc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700" b="1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общем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700" b="1" spc="-2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объеме</a:t>
                      </a:r>
                      <a:r>
                        <a:rPr lang="ru-RU" sz="700" b="1" spc="-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расходов</a:t>
                      </a:r>
                      <a:r>
                        <a:rPr sz="700" b="1" spc="-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7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6040" indent="12700" algn="ctr">
                        <a:lnSpc>
                          <a:spcPts val="700"/>
                        </a:lnSpc>
                      </a:pPr>
                      <a:r>
                        <a:rPr sz="700" b="1" spc="-5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</a:t>
                      </a:r>
                      <a:r>
                        <a:rPr sz="700" b="1" spc="5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мика</a:t>
                      </a:r>
                      <a:r>
                        <a:rPr sz="700" b="1" spc="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700" b="1" spc="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lang="ru-RU" sz="700" b="1" spc="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3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7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  <a:p>
                      <a:pPr marL="65405" algn="ctr">
                        <a:lnSpc>
                          <a:spcPts val="700"/>
                        </a:lnSpc>
                      </a:pPr>
                      <a:r>
                        <a:rPr sz="7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</a:t>
                      </a:r>
                      <a:r>
                        <a:rPr sz="7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153353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r>
                        <a:rPr sz="7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1 086 041,4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1 049 511,0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45415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118,4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53353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901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r>
                        <a:rPr sz="700" b="1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1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700" b="1" spc="-45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45" dirty="0" err="1" smtClean="0">
                          <a:solidFill>
                            <a:srgbClr val="231F20"/>
                          </a:solidFill>
                          <a:latin typeface="Century Gothic" pitchFamily="34" charset="0"/>
                          <a:cs typeface="Trebuchet MS"/>
                        </a:rPr>
                        <a:t>р</a:t>
                      </a:r>
                      <a:r>
                        <a:rPr sz="700" b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амках</a:t>
                      </a:r>
                      <a:r>
                        <a:rPr sz="700" b="1" spc="-45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1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муниципальных </a:t>
                      </a:r>
                      <a:r>
                        <a:rPr lang="ru-RU" sz="700" b="1" spc="-5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cs typeface="Trebuchet MS"/>
                        </a:rPr>
                        <a:t>программ</a:t>
                      </a:r>
                      <a:endParaRPr sz="700" dirty="0">
                        <a:latin typeface="Century Gothic" pitchFamily="34" charset="0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75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75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750" dirty="0" smtClean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0815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75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75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04139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b="1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Муниципальная программа «Социально-экономическое развитие Шалинского городского округа до 2023 года»</a:t>
                      </a:r>
                      <a:endParaRPr lang="ru-RU" sz="700" b="1" spc="-1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358 472,7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329 714,1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92,0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31,4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163,4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02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0413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физической культуры, спорта и молодежной политики в  Шалинском городском округе  до 2023 года»</a:t>
                      </a:r>
                      <a:endParaRPr lang="ru-RU" sz="700" spc="-1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3 552,3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3 552,3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102,3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04139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«Обеспечение  общественной безопасности на территории Шалинского городского округа до</a:t>
                      </a:r>
                      <a:r>
                        <a:rPr lang="ru-RU" sz="700" spc="-1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2023 </a:t>
                      </a: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16 419,7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15 859,2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96,6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134,3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 субъектов малого и среднего  предпринимательства в Шалинском  городском округе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250 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125,0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транспорта, дорожного хозяйства, связи и информационных технологий Шалинского городского округа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110 835,5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108 429,7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97,8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197,8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3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«Экология и природные ресурсы Шалинского городского округа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3 892,1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3 892,1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564,0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«Реализация основных направлений в строительном комплексе Шалинского городского  округа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45 105,5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24 862,8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55,1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702,8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08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«Социальная поддержка и социальное обслуживание населения Шалинского городского округа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84 705,2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82 214,0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97,1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103,6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09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«Обеспечение жильем молодых семей на территории Шалинского городского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1 430,9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1 372,6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49,4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жилищно-коммунального хозяйства и повышение энергетической эффективности в Шалинском городском округе»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63 819,2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60 819,3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229,6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73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архивного дела на территории Шалинского городского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363,0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362,9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102,6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 Устойчивое развитие сельских населенных пунктов Шалинского </a:t>
                      </a:r>
                      <a:r>
                        <a:rPr lang="ru-RU" sz="700" spc="-15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городлского</a:t>
                      </a: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округа до 2023</a:t>
                      </a:r>
                      <a:r>
                        <a:rPr lang="ru-RU" sz="700" spc="-1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года»</a:t>
                      </a:r>
                      <a:endParaRPr lang="ru-RU" sz="700" spc="-15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2350,5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2350,5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системы</a:t>
                      </a:r>
                      <a:r>
                        <a:rPr lang="ru-RU" sz="700" spc="-1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дополнительного образования в сфере физической культуры и спорта до 2023 года»</a:t>
                      </a:r>
                      <a:endParaRPr lang="ru-RU" sz="700" spc="-15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20 042,1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20 042,1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118,2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«Профилактика ВИЧ-инфекции на  территории Шалинского городского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47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«Профилактика наркомании и противодействие незаконному обороту наркотиков  на территории Шалинского городского  округа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3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«Профилактика туберкулеза на территории Шалинского городского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Развитие туризма на территории Шалинского городского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5 596,6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5 596,6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2508,6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31080">
                <a:tc>
                  <a:txBody>
                    <a:bodyPr/>
                    <a:lstStyle/>
                    <a:p>
                      <a:pPr marL="0" marR="104139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Муниципальная программа «Развитие кадровой политики в системе муниципального управления Шалинского городского округа и противодействие коррупции в Шалинском городском округе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35,4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19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кадровой политики в системе муниципального управления Шалинского городского округа в Шалинском городском округе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40,7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b="1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Муниципальная программа «Развитие культуры в Шалинском городском округе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83 898,0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83 898,0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173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культуры и искусства в Шалинском городском округе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69 743,6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69 743,6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100,6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образования в сфере культуры и искусства в Шалинском</a:t>
                      </a:r>
                      <a:r>
                        <a:rPr lang="ru-RU" sz="700" spc="-1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городском округе до 2023 года»</a:t>
                      </a:r>
                      <a:endParaRPr lang="ru-RU" sz="700" spc="-15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5 912,6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5 912,6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101,7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«Обеспечение реализации муниципальной</a:t>
                      </a:r>
                      <a:r>
                        <a:rPr lang="ru-RU" sz="700" spc="-1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программы «Развитие культуры в Шалинском городском округе до 2023 года»</a:t>
                      </a:r>
                      <a:endParaRPr lang="ru-RU" sz="700" spc="-15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8 241,8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8 241,8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81,9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635299" y="812139"/>
            <a:ext cx="412559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sz="10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000" b="1" spc="1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en-US" sz="10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0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городского округа</a:t>
            </a:r>
            <a:r>
              <a:rPr sz="10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15" dirty="0">
                <a:solidFill>
                  <a:srgbClr val="00B8BE"/>
                </a:solidFill>
                <a:latin typeface="Trebuchet MS"/>
                <a:cs typeface="Trebuchet MS"/>
              </a:rPr>
              <a:t>в </a:t>
            </a:r>
            <a:r>
              <a:rPr sz="1000" b="1" dirty="0" err="1">
                <a:solidFill>
                  <a:srgbClr val="00B8BE"/>
                </a:solidFill>
                <a:latin typeface="Trebuchet MS"/>
                <a:cs typeface="Trebuchet MS"/>
              </a:rPr>
              <a:t>рамках</a:t>
            </a:r>
            <a:r>
              <a:rPr sz="10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0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муниципальных </a:t>
            </a:r>
            <a:r>
              <a:rPr sz="10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программ</a:t>
            </a:r>
            <a:r>
              <a:rPr sz="10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40" dirty="0" smtClean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000" b="1" spc="-10" dirty="0">
                <a:solidFill>
                  <a:srgbClr val="00B8BE"/>
                </a:solidFill>
                <a:latin typeface="Trebuchet MS"/>
                <a:cs typeface="Trebuchet MS"/>
              </a:rPr>
              <a:t>непрограммных </a:t>
            </a:r>
            <a:r>
              <a:rPr sz="10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направлений</a:t>
            </a:r>
            <a:r>
              <a:rPr sz="1000" b="1" spc="-1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B8BE"/>
                </a:solidFill>
                <a:latin typeface="Trebuchet MS"/>
                <a:cs typeface="Trebuchet MS"/>
              </a:rPr>
              <a:t>деятельности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175143"/>
          <a:ext cx="6724351" cy="3072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860"/>
                <a:gridCol w="2839166"/>
                <a:gridCol w="946385"/>
                <a:gridCol w="658740"/>
                <a:gridCol w="636321"/>
                <a:gridCol w="747154"/>
                <a:gridCol w="597725"/>
              </a:tblGrid>
              <a:tr h="652445">
                <a:tc>
                  <a:txBody>
                    <a:bodyPr/>
                    <a:lstStyle/>
                    <a:p>
                      <a:pPr marL="39370" marR="28575" indent="19050" algn="ctr">
                        <a:lnSpc>
                          <a:spcPts val="700"/>
                        </a:lnSpc>
                      </a:pPr>
                      <a:r>
                        <a:rPr sz="700" b="1" spc="9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 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300990" algn="ctr">
                        <a:lnSpc>
                          <a:spcPts val="700"/>
                        </a:lnSpc>
                        <a:spcBef>
                          <a:spcPts val="555"/>
                        </a:spcBef>
                      </a:pPr>
                      <a:r>
                        <a:rPr sz="7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lang="ru-RU"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  </a:t>
                      </a:r>
                      <a:r>
                        <a:rPr sz="700" b="1" spc="-15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муниципальной</a:t>
                      </a:r>
                      <a:r>
                        <a:rPr lang="ru-RU" sz="700" b="1" spc="-1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Шалинского городского округа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2550" algn="ctr">
                        <a:lnSpc>
                          <a:spcPts val="700"/>
                        </a:lnSpc>
                      </a:pPr>
                      <a:r>
                        <a:rPr lang="ru-RU"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Объем бюджетных ассигнований</a:t>
                      </a:r>
                      <a:r>
                        <a:rPr lang="ru-RU" sz="7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на финансовое обеспечение реализации муниципальной программы, в тысячах рублей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</a:pPr>
                      <a:r>
                        <a:rPr sz="700" b="1" spc="-2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r>
                        <a:rPr lang="ru-RU" sz="7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в тысячах рублей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27940" algn="ctr">
                        <a:lnSpc>
                          <a:spcPts val="700"/>
                        </a:lnSpc>
                        <a:spcBef>
                          <a:spcPts val="70"/>
                        </a:spcBef>
                      </a:pPr>
                      <a:r>
                        <a:rPr lang="ru-RU" sz="700" b="1" spc="-3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Процент</a:t>
                      </a:r>
                      <a:r>
                        <a:rPr lang="ru-RU" sz="700" b="1" spc="-3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3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7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7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%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ts val="700"/>
                        </a:lnSpc>
                      </a:pPr>
                      <a:r>
                        <a:rPr sz="700" b="1" spc="-3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7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дельный</a:t>
                      </a:r>
                      <a:r>
                        <a:rPr sz="7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вес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  <a:p>
                      <a:pPr marL="52705" marR="45085" indent="-635" algn="ctr">
                        <a:lnSpc>
                          <a:spcPts val="700"/>
                        </a:lnSpc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700" b="1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общем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700" b="1" spc="-2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объеме</a:t>
                      </a:r>
                      <a:r>
                        <a:rPr lang="ru-RU" sz="700" b="1" spc="-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расходов</a:t>
                      </a:r>
                      <a:r>
                        <a:rPr sz="700" b="1" spc="-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7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6040" indent="12700" algn="ctr">
                        <a:lnSpc>
                          <a:spcPts val="700"/>
                        </a:lnSpc>
                      </a:pPr>
                      <a:r>
                        <a:rPr sz="7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</a:t>
                      </a:r>
                      <a:r>
                        <a:rPr sz="700" b="1" spc="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мика  </a:t>
                      </a:r>
                      <a:r>
                        <a:rPr sz="700" b="1" spc="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700" b="1" spc="-13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7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  <a:p>
                      <a:pPr marL="65405" algn="ctr">
                        <a:lnSpc>
                          <a:spcPts val="700"/>
                        </a:lnSpc>
                      </a:pPr>
                      <a:r>
                        <a:rPr sz="7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</a:t>
                      </a:r>
                      <a:r>
                        <a:rPr sz="7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3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24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Муниципальная программа «Развитие системы образования Шалинского городского 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503 474,0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497 111,2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47,4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106,7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системы дошкольного образования в Шалинском городском округе»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150 147,6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150 147,6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108,2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3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системы общего образования в Шалинском городском округе»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322 065,3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315 901,4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98,1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108,9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«Развитие системы дополнительного образования, отдыха и оздоровления детей в Шалинском городском округе до 2023 года»</a:t>
                      </a:r>
                    </a:p>
                  </a:txBody>
                  <a:tcPr marL="44450" marR="4445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20 437,1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20 437,1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77,9</a:t>
                      </a:r>
                    </a:p>
                  </a:txBody>
                  <a:tcPr marL="44450" marR="4445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700" spc="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Подпрограмма «Обеспечение реализации муниципальной программы «Развитие системы образования в Шалинском городском округе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10 824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10 625,1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29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00" b="1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Муниципальная программа «Управление муниципальными финансами Шалинского городского округа до 2023 года»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10 710,4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10 701,4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104,5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0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700" dirty="0" smtClean="0">
                          <a:latin typeface="Century Gothic"/>
                          <a:cs typeface="Century Gothic"/>
                        </a:rPr>
                        <a:t>30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3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1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</a:p>
                    <a:p>
                      <a:pPr marL="0" marR="104139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ru-RU" sz="700" b="1" spc="-15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206,7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206,7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3695">
                <a:tc gridSpan="2"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Century Gothic" pitchFamily="34" charset="0"/>
                          <a:cs typeface="Trebuchet MS"/>
                        </a:rPr>
                        <a:t>Непрограммны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700" b="1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Century Gothic" pitchFamily="34" charset="0"/>
                          <a:cs typeface="Trebuchet MS"/>
                        </a:rPr>
                        <a:t>расходы</a:t>
                      </a:r>
                      <a:endParaRPr sz="700" dirty="0">
                        <a:latin typeface="Century Gothic" pitchFamily="34" charset="0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129 198,3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127 798,3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109,0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635299" y="812139"/>
            <a:ext cx="412559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sz="10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000" b="1" spc="1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en-US" sz="10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0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городского округа</a:t>
            </a:r>
            <a:r>
              <a:rPr sz="10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15" dirty="0">
                <a:solidFill>
                  <a:srgbClr val="00B8BE"/>
                </a:solidFill>
                <a:latin typeface="Trebuchet MS"/>
                <a:cs typeface="Trebuchet MS"/>
              </a:rPr>
              <a:t>в </a:t>
            </a:r>
            <a:r>
              <a:rPr sz="1000" b="1" dirty="0" err="1">
                <a:solidFill>
                  <a:srgbClr val="00B8BE"/>
                </a:solidFill>
                <a:latin typeface="Trebuchet MS"/>
                <a:cs typeface="Trebuchet MS"/>
              </a:rPr>
              <a:t>рамках</a:t>
            </a:r>
            <a:r>
              <a:rPr sz="10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0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муниципальных </a:t>
            </a:r>
            <a:r>
              <a:rPr sz="10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программ</a:t>
            </a:r>
            <a:r>
              <a:rPr sz="10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40" dirty="0" smtClean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000" b="1" spc="-10" dirty="0">
                <a:solidFill>
                  <a:srgbClr val="00B8BE"/>
                </a:solidFill>
                <a:latin typeface="Trebuchet MS"/>
                <a:cs typeface="Trebuchet MS"/>
              </a:rPr>
              <a:t>непрограммных </a:t>
            </a:r>
            <a:r>
              <a:rPr sz="10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направлений</a:t>
            </a:r>
            <a:r>
              <a:rPr sz="1000" b="1" spc="-1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B8BE"/>
                </a:solidFill>
                <a:latin typeface="Trebuchet MS"/>
                <a:cs typeface="Trebuchet MS"/>
              </a:rPr>
              <a:t>деятельности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en-US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38149" y="806447"/>
          <a:ext cx="6858000" cy="9555483"/>
        </p:xfrm>
        <a:graphic>
          <a:graphicData uri="http://schemas.openxmlformats.org/drawingml/2006/table">
            <a:tbl>
              <a:tblPr/>
              <a:tblGrid>
                <a:gridCol w="443748"/>
                <a:gridCol w="2172198"/>
                <a:gridCol w="709929"/>
                <a:gridCol w="457305"/>
                <a:gridCol w="457305"/>
                <a:gridCol w="781382"/>
                <a:gridCol w="1836133"/>
              </a:tblGrid>
              <a:tr h="424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строки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 Цели, задачи и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целевые показатели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Единица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Значение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показателя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Процент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выполнения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Причины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отклонения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от планового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значения 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4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план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факт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0680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Муниципальная программа «Развитие культуры в Шалинском городском округе до 2023 года»</a:t>
                      </a:r>
                      <a:endParaRPr lang="ru-RU" sz="10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311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Подпрограмма 1. «Развитие культуры и искусства в Шалинском городском округе до 2023 года»</a:t>
                      </a:r>
                      <a:endParaRPr lang="ru-RU" sz="800" b="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3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Цель:  Духовно-нравственное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развитие и реализация человеческого потенциала в сфере культуры Шалинского городского округа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84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1. Повышение доступности и качества услуг, оказываемых населению в сфере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посещений муниципальных библиотек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тыс.человек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63,9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63,9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экземпляров новых поступлений в фонды общедоступных муниципальных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биб-лиотек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расчете на 1000 жителей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70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Уровень удовлетворенности населения Шалинского  городского округа качеством и доступностью предоставляемых услуг в сфере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жителей Шалинского городского округа, положительно оценивающих состояние межнациональных отношений в общем количестве жителей, принявших участие в опросе на сайте учреждения культуры Шалинского городского округа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86,1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86,1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51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Прирост числа лауреатов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междунаро-дных</a:t>
                      </a: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, всероссийских конкурсов и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фестива-лей</a:t>
                      </a: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в сфере культуры (по сравнению с предыдущим годом)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культурно-массовых 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1382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1382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Подпрограмма 2. «Развитие образования в сфере культуры и искусства»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94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1. Повышение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доступности и качества услуг, оказываемых населению в образовательном учреждении в сфере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Сохранность контингента обучающихся,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том числе детей-сирот, детей, оставшихся без попечения родителей, и иных категорий несовершеннолетних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раждан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, нуждающихся в социальной поддержке (по сравнению с предыдущим годом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) МБУДО ШГО «Шалинская ДМШ»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7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2. Создание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и обеспечение необходимых условий для личностного развития, профессионального самоопределения и творческого труда детей в возрасте преимущественно от 6 до 18 лет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Для обучающихся,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привлекаемых к участию в творческих мероприятиях, от общего числа учащихся МБОУ ДО «Шалинская ДМШ»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5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 Выявление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 поддержка творчески одаренных детей и молодежи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творчески одаренных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обучающихся, ставших победителями и призерами районных , областных, всероссийских и международных конкурсов и фестивалей от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общего количества обучающихся в МБОУ ДО «Шалинская ДМШ»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8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Подпрограмма 3. «Обеспечение реализации муниципальной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программы </a:t>
                      </a:r>
                      <a:r>
                        <a:rPr lang="ru-RU" sz="8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«Развитие культуры и искусства в Шалинском городском округе»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17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1. Повышение </a:t>
                      </a:r>
                      <a:r>
                        <a:rPr lang="ru-RU" sz="7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качества и эффективности услуг в сфере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зданий муниципальных учреждений культуры Шалинского городского округа, находящихся в удовлетворительном состоянии, в общем количестве зданий учреждений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Количество качественных ресурсов в информационно-телекоммуникационной сети «Интернет», позволяющих изучать русский язык, получать информацию о русском языке, образовании, русской культуре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Сайт учреждения культуры Шалинского городского округа http://kultvshale.ru/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Сохранение доли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общедоступных библиотек, обеспечивающих доступ пользователей к информационным ресурсам информационно-телекоммуникационной сети Интернет из общего количества общедоступных библиотек на территории Шалинского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учреждений культуры ШГО,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оснащенных современными материально-техническим оборудованием, в общем количестве зданий учреждений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7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5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6822147" y="381749"/>
                <a:ext cx="113030" cy="1968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spc="25" dirty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</a:t>
                </a:r>
                <a:endParaRPr sz="120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276350" y="315662"/>
              <a:ext cx="5410200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Бюджет </a:t>
              </a:r>
              <a:r>
                <a:rPr sz="950" b="1" spc="-35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утвержден</a:t>
              </a:r>
              <a:r>
                <a:rPr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решением Думы Шалинского городского округа</a:t>
              </a:r>
              <a:r>
                <a:rPr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10" err="1">
                  <a:solidFill>
                    <a:srgbClr val="FFFFFF"/>
                  </a:solidFill>
                  <a:latin typeface="Trebuchet MS"/>
                  <a:cs typeface="Trebuchet MS"/>
                </a:rPr>
                <a:t>от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26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err="1">
                  <a:solidFill>
                    <a:srgbClr val="FFFFFF"/>
                  </a:solidFill>
                  <a:latin typeface="Trebuchet MS"/>
                  <a:cs typeface="Trebuchet MS"/>
                </a:rPr>
                <a:t>декабря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201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9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года</a:t>
              </a:r>
              <a:r>
                <a:rPr lang="ru-RU" sz="95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114" smtClean="0">
                  <a:solidFill>
                    <a:srgbClr val="FFFFFF"/>
                  </a:solidFill>
                  <a:latin typeface="Trebuchet MS"/>
                  <a:cs typeface="Trebuchet MS"/>
                </a:rPr>
                <a:t>№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313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endParaRPr lang="ru-RU" sz="950" b="1" spc="-95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</a:pPr>
              <a:r>
                <a:rPr sz="950" b="1" spc="-7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«</a:t>
              </a:r>
              <a:r>
                <a:rPr sz="950" b="1" spc="-70" dirty="0">
                  <a:solidFill>
                    <a:srgbClr val="FFFFFF"/>
                  </a:solidFill>
                  <a:latin typeface="Trebuchet MS"/>
                  <a:cs typeface="Trebuchet MS"/>
                </a:rPr>
                <a:t>О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бюджете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sz="950" b="1" spc="-3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на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25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год</a:t>
              </a:r>
              <a:r>
                <a:rPr sz="950" b="1" spc="-1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и плановый  период 2021 и 2022 годов</a:t>
              </a:r>
              <a:r>
                <a:rPr sz="950" b="1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»</a:t>
              </a:r>
              <a:endParaRPr sz="950" dirty="0">
                <a:latin typeface="Trebuchet MS"/>
                <a:cs typeface="Trebuchet M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5300" y="2907784"/>
            <a:ext cx="41224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 err="1">
                <a:solidFill>
                  <a:srgbClr val="00B8BE"/>
                </a:solidFill>
                <a:latin typeface="Trebuchet MS"/>
                <a:cs typeface="Trebuchet MS"/>
              </a:rPr>
              <a:t>Особенности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3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исполнения</a:t>
            </a:r>
            <a:r>
              <a:rPr sz="1200" b="1" spc="-6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20">
                <a:solidFill>
                  <a:srgbClr val="00B8BE"/>
                </a:solidFill>
                <a:latin typeface="Trebuchet MS"/>
                <a:cs typeface="Trebuchet MS"/>
              </a:rPr>
              <a:t>в</a:t>
            </a:r>
            <a:r>
              <a:rPr sz="1200" b="1" spc="-65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smtClean="0">
                <a:solidFill>
                  <a:srgbClr val="00B8BE"/>
                </a:solidFill>
                <a:latin typeface="Trebuchet MS"/>
                <a:cs typeface="Trebuchet MS"/>
              </a:rPr>
              <a:t>20</a:t>
            </a:r>
            <a:r>
              <a:rPr lang="en-US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20</a:t>
            </a:r>
            <a:r>
              <a:rPr sz="1200" b="1" spc="-6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5149850"/>
            <a:ext cx="384556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Итоги реализации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бюджетной </a:t>
            </a:r>
            <a:r>
              <a:rPr sz="1200" b="1" spc="-45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налоговой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политики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150" y="7435850"/>
            <a:ext cx="62750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Оптимизация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расходных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>
                <a:solidFill>
                  <a:srgbClr val="00B8BE"/>
                </a:solidFill>
                <a:latin typeface="Trebuchet MS"/>
                <a:cs typeface="Trebuchet MS"/>
              </a:rPr>
              <a:t>обязательств</a:t>
            </a:r>
            <a:r>
              <a:rPr sz="1200" b="1" spc="-65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-45" smtClean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00B8BE"/>
                </a:solidFill>
                <a:latin typeface="Trebuchet MS"/>
                <a:cs typeface="Trebuchet MS"/>
              </a:rPr>
              <a:t>ограничение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300" y="3168650"/>
            <a:ext cx="321183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900" spc="-3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ru-RU" sz="900" spc="-35" dirty="0" smtClean="0">
                <a:latin typeface="Century Gothic"/>
                <a:cs typeface="Century Gothic"/>
              </a:rPr>
              <a:t>В  20</a:t>
            </a:r>
            <a:r>
              <a:rPr lang="en-US" sz="900" spc="-35" dirty="0" smtClean="0">
                <a:latin typeface="Century Gothic"/>
                <a:cs typeface="Century Gothic"/>
              </a:rPr>
              <a:t>20</a:t>
            </a:r>
            <a:r>
              <a:rPr lang="ru-RU" sz="900" spc="-35" dirty="0" smtClean="0">
                <a:latin typeface="Century Gothic"/>
                <a:cs typeface="Century Gothic"/>
              </a:rPr>
              <a:t>  году  в  бюджет  Шалинского  городского округа  зачисляется  100%  налога  на  доходы  физических лиц,.</a:t>
            </a:r>
          </a:p>
          <a:p>
            <a:pPr marL="12700" marR="5080" algn="just">
              <a:lnSpc>
                <a:spcPts val="1000"/>
              </a:lnSpc>
            </a:pPr>
            <a:endParaRPr lang="ru-RU" sz="9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080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900" spc="-35" dirty="0" smtClean="0">
                <a:solidFill>
                  <a:srgbClr val="231F20"/>
                </a:solidFill>
                <a:latin typeface="姙폜餻妤"/>
                <a:cs typeface="Century Gothic"/>
              </a:rPr>
              <a:t>В соответствии с законом Свердловской области от 26.11.2011г. № 128-ОЗ (со всеми изменениями) в бюджет Шалинского городского округа зачисляется 1 % от налога на доходы физических лиц и 30%  от налога, взимаемого в связи с применением упрощенной системы налогообложения</a:t>
            </a:r>
            <a:endParaRPr lang="ru-RU" sz="9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93324" y="3168650"/>
            <a:ext cx="321183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900" spc="-35" dirty="0" smtClean="0">
                <a:solidFill>
                  <a:srgbClr val="231F20"/>
                </a:solidFill>
                <a:latin typeface="Century Gothic"/>
                <a:cs typeface="Century Gothic"/>
              </a:rPr>
              <a:t>  Увеличение  кадастровой  стоимости земельных участков с 1 января 2016 года, в соответствии с приказом Министерства по управлению государственным имуществом  Свердловской  области  от  29.09.2015 года № 2588.</a:t>
            </a:r>
          </a:p>
          <a:p>
            <a:pPr marL="12700" marR="5080" algn="just">
              <a:lnSpc>
                <a:spcPts val="1000"/>
              </a:lnSpc>
            </a:pPr>
            <a:endParaRPr lang="ru-RU" sz="9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7992236"/>
            <a:ext cx="3211195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ts val="1000"/>
              </a:lnSpc>
              <a:buFont typeface="Wingdings" pitchFamily="2" charset="2"/>
              <a:buChar char="Ø"/>
            </a:pPr>
            <a:r>
              <a:rPr sz="900" spc="-50" dirty="0">
                <a:solidFill>
                  <a:srgbClr val="231F20"/>
                </a:solidFill>
                <a:latin typeface="Century Gothic"/>
                <a:cs typeface="Century Gothic"/>
              </a:rPr>
              <a:t>Приостановлено </a:t>
            </a:r>
            <a:r>
              <a:rPr sz="900" spc="-75">
                <a:solidFill>
                  <a:srgbClr val="231F20"/>
                </a:solidFill>
                <a:latin typeface="Century Gothic"/>
                <a:cs typeface="Century Gothic"/>
              </a:rPr>
              <a:t>финансирование </a:t>
            </a:r>
            <a:r>
              <a:rPr sz="900" spc="-45" smtClean="0">
                <a:solidFill>
                  <a:srgbClr val="231F20"/>
                </a:solidFill>
                <a:latin typeface="Century Gothic"/>
                <a:cs typeface="Century Gothic"/>
              </a:rPr>
              <a:t>не</a:t>
            </a:r>
            <a:r>
              <a:rPr lang="ru-RU" sz="9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45" smtClean="0">
                <a:solidFill>
                  <a:srgbClr val="231F20"/>
                </a:solidFill>
                <a:latin typeface="Century Gothic"/>
                <a:cs typeface="Century Gothic"/>
              </a:rPr>
              <a:t>первоочередных </a:t>
            </a:r>
            <a:r>
              <a:rPr sz="900" spc="-7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рас</a:t>
            </a:r>
            <a:r>
              <a:rPr sz="9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ходов</a:t>
            </a:r>
            <a:r>
              <a:rPr sz="9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715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900" spc="-25" smtClean="0">
                <a:solidFill>
                  <a:srgbClr val="231F20"/>
                </a:solidFill>
                <a:latin typeface="Century Gothic"/>
                <a:cs typeface="Century Gothic"/>
              </a:rPr>
              <a:t>Реализованы</a:t>
            </a:r>
            <a:r>
              <a:rPr lang="ru-RU" sz="900" spc="-2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entury Gothic"/>
                <a:cs typeface="Century Gothic"/>
              </a:rPr>
              <a:t>мероприятия </a:t>
            </a:r>
            <a:r>
              <a:rPr sz="900" spc="-60" dirty="0">
                <a:solidFill>
                  <a:srgbClr val="231F20"/>
                </a:solidFill>
                <a:latin typeface="Century Gothic"/>
                <a:cs typeface="Century Gothic"/>
              </a:rPr>
              <a:t>по 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оптимизации, </a:t>
            </a: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экономии  </a:t>
            </a:r>
            <a:r>
              <a:rPr sz="900" spc="-35" dirty="0">
                <a:solidFill>
                  <a:srgbClr val="231F20"/>
                </a:solidFill>
                <a:latin typeface="Century Gothic"/>
                <a:cs typeface="Century Gothic"/>
              </a:rPr>
              <a:t>средств бюджетов, </a:t>
            </a:r>
            <a:r>
              <a:rPr sz="900" spc="85" dirty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том </a:t>
            </a:r>
            <a:r>
              <a:rPr sz="900" spc="-45" dirty="0">
                <a:solidFill>
                  <a:srgbClr val="231F20"/>
                </a:solidFill>
                <a:latin typeface="Century Gothic"/>
                <a:cs typeface="Century Gothic"/>
              </a:rPr>
              <a:t>числе </a:t>
            </a: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при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закупках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за счет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кон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курсных </a:t>
            </a:r>
            <a:r>
              <a:rPr sz="900" spc="-70" dirty="0">
                <a:solidFill>
                  <a:srgbClr val="231F20"/>
                </a:solidFill>
                <a:latin typeface="Century Gothic"/>
                <a:cs typeface="Century Gothic"/>
              </a:rPr>
              <a:t>процедур, </a:t>
            </a:r>
            <a:r>
              <a:rPr sz="900" spc="-55" dirty="0">
                <a:solidFill>
                  <a:srgbClr val="231F20"/>
                </a:solidFill>
                <a:latin typeface="Century Gothic"/>
                <a:cs typeface="Century Gothic"/>
              </a:rPr>
              <a:t>расходов </a:t>
            </a:r>
            <a:r>
              <a:rPr sz="900" spc="-80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энергопотребление </a:t>
            </a:r>
            <a:r>
              <a:rPr sz="900" spc="-50" dirty="0">
                <a:solidFill>
                  <a:srgbClr val="231F20"/>
                </a:solidFill>
                <a:latin typeface="Century Gothic"/>
                <a:cs typeface="Century Gothic"/>
              </a:rPr>
              <a:t>и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дру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гих 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материальных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затрат,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за </a:t>
            </a:r>
            <a:r>
              <a:rPr sz="900" spc="-15" dirty="0" err="1">
                <a:solidFill>
                  <a:srgbClr val="231F20"/>
                </a:solidFill>
                <a:latin typeface="Century Gothic"/>
                <a:cs typeface="Century Gothic"/>
              </a:rPr>
              <a:t>счет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оптимизации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их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штатных </a:t>
            </a:r>
            <a:r>
              <a:rPr sz="900" spc="-75" dirty="0">
                <a:solidFill>
                  <a:srgbClr val="231F20"/>
                </a:solidFill>
                <a:latin typeface="Century Gothic"/>
                <a:cs typeface="Century Gothic"/>
              </a:rPr>
              <a:t>расписаний. 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3299" y="7992236"/>
            <a:ext cx="3211830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sz="900" spc="-80" dirty="0">
                <a:solidFill>
                  <a:srgbClr val="231F20"/>
                </a:solidFill>
                <a:latin typeface="Century Gothic"/>
                <a:cs typeface="Century Gothic"/>
              </a:rPr>
              <a:t>Осуществлен </a:t>
            </a:r>
            <a:r>
              <a:rPr sz="900" spc="-30" dirty="0">
                <a:solidFill>
                  <a:srgbClr val="231F20"/>
                </a:solidFill>
                <a:latin typeface="Century Gothic"/>
                <a:cs typeface="Century Gothic"/>
              </a:rPr>
              <a:t>контроль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за </a:t>
            </a: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первоочередным </a:t>
            </a:r>
            <a:r>
              <a:rPr sz="900" spc="-8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направлением  </a:t>
            </a:r>
            <a:r>
              <a:rPr sz="900" spc="-50" dirty="0" err="1">
                <a:solidFill>
                  <a:srgbClr val="231F20"/>
                </a:solidFill>
                <a:latin typeface="Century Gothic"/>
                <a:cs typeface="Century Gothic"/>
              </a:rPr>
              <a:t>средств</a:t>
            </a:r>
            <a:r>
              <a:rPr sz="900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6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sz="9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900" spc="-80" dirty="0">
                <a:solidFill>
                  <a:srgbClr val="231F20"/>
                </a:solidFill>
                <a:latin typeface="Century Gothic"/>
                <a:cs typeface="Century Gothic"/>
              </a:rPr>
              <a:t>завершение </a:t>
            </a:r>
            <a:r>
              <a:rPr sz="900" spc="-35" dirty="0">
                <a:solidFill>
                  <a:srgbClr val="231F20"/>
                </a:solidFill>
                <a:latin typeface="Century Gothic"/>
                <a:cs typeface="Century Gothic"/>
              </a:rPr>
              <a:t>строительства  </a:t>
            </a:r>
            <a:r>
              <a:rPr sz="900" spc="-45" dirty="0">
                <a:solidFill>
                  <a:srgbClr val="231F20"/>
                </a:solidFill>
                <a:latin typeface="Century Gothic"/>
                <a:cs typeface="Century Gothic"/>
              </a:rPr>
              <a:t>(реконструкции)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объектов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капитального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строительства  </a:t>
            </a:r>
            <a:r>
              <a:rPr sz="900" spc="-125" dirty="0">
                <a:solidFill>
                  <a:srgbClr val="231F20"/>
                </a:solidFill>
                <a:latin typeface="Century Gothic"/>
                <a:cs typeface="Century Gothic"/>
              </a:rPr>
              <a:t>с 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высокой </a:t>
            </a:r>
            <a:r>
              <a:rPr sz="900" spc="-40" dirty="0" err="1">
                <a:solidFill>
                  <a:srgbClr val="231F20"/>
                </a:solidFill>
                <a:latin typeface="Century Gothic"/>
                <a:cs typeface="Century Gothic"/>
              </a:rPr>
              <a:t>степенью</a:t>
            </a:r>
            <a:r>
              <a:rPr sz="9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готовности</a:t>
            </a:r>
            <a:r>
              <a:rPr lang="ru-RU" sz="9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715" algn="just">
              <a:lnSpc>
                <a:spcPts val="1000"/>
              </a:lnSpc>
            </a:pPr>
            <a:endParaRPr lang="ru-RU" sz="900" spc="-1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9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Осуществлялись </a:t>
            </a:r>
            <a:r>
              <a:rPr lang="ru-RU" sz="900" spc="-70" dirty="0" smtClean="0">
                <a:solidFill>
                  <a:srgbClr val="231F20"/>
                </a:solidFill>
                <a:latin typeface="Century Gothic"/>
                <a:cs typeface="Century Gothic"/>
              </a:rPr>
              <a:t>меры, </a:t>
            </a:r>
            <a:r>
              <a:rPr lang="ru-RU"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направленные </a:t>
            </a:r>
            <a:r>
              <a:rPr lang="ru-RU" sz="9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lang="ru-RU" sz="9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эффективное  </a:t>
            </a:r>
            <a:r>
              <a:rPr lang="ru-RU" sz="9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управление </a:t>
            </a:r>
            <a:r>
              <a:rPr lang="ru-RU"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и </a:t>
            </a:r>
            <a:r>
              <a:rPr lang="ru-RU" sz="9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распоряжение </a:t>
            </a:r>
            <a:r>
              <a:rPr lang="ru-RU" sz="900" spc="85" dirty="0" smtClean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lang="ru-RU" sz="900" spc="-130" dirty="0" smtClean="0">
                <a:solidFill>
                  <a:srgbClr val="231F20"/>
                </a:solidFill>
                <a:latin typeface="Century Gothic"/>
                <a:cs typeface="Century Gothic"/>
              </a:rPr>
              <a:t>сфере  </a:t>
            </a:r>
            <a:r>
              <a:rPr lang="ru-RU" sz="9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имущественных </a:t>
            </a:r>
            <a:r>
              <a:rPr lang="ru-RU"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и </a:t>
            </a:r>
            <a:r>
              <a:rPr lang="ru-RU" sz="900" spc="15" dirty="0" smtClean="0">
                <a:solidFill>
                  <a:srgbClr val="231F20"/>
                </a:solidFill>
                <a:latin typeface="Century Gothic"/>
                <a:cs typeface="Century Gothic"/>
              </a:rPr>
              <a:t>зе</a:t>
            </a:r>
            <a:r>
              <a:rPr lang="ru-RU" sz="900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мельных </a:t>
            </a:r>
            <a:r>
              <a:rPr lang="ru-RU" sz="9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отношений </a:t>
            </a:r>
            <a:r>
              <a:rPr lang="ru-RU" sz="9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lang="ru-RU"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территории Шалинского городского округа.</a:t>
            </a:r>
            <a:endParaRPr lang="ru-RU" sz="900" dirty="0" smtClean="0">
              <a:latin typeface="Century Gothic"/>
              <a:cs typeface="Century Gothic"/>
            </a:endParaRPr>
          </a:p>
          <a:p>
            <a:pPr marL="12700" marR="5715" algn="just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150" y="5607050"/>
            <a:ext cx="327660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0" algn="just">
              <a:lnSpc>
                <a:spcPts val="1000"/>
              </a:lnSpc>
              <a:buFont typeface="Wingdings" pitchFamily="2" charset="2"/>
              <a:buChar char="Ø"/>
            </a:pPr>
            <a:r>
              <a:rPr sz="900" spc="-80" dirty="0">
                <a:solidFill>
                  <a:srgbClr val="231F20"/>
                </a:solidFill>
                <a:latin typeface="Century Gothic"/>
                <a:cs typeface="Century Gothic"/>
              </a:rPr>
              <a:t>Обеспечение </a:t>
            </a:r>
            <a:r>
              <a:rPr sz="900" spc="-60" dirty="0">
                <a:solidFill>
                  <a:srgbClr val="231F20"/>
                </a:solidFill>
                <a:latin typeface="Century Gothic"/>
                <a:cs typeface="Century Gothic"/>
              </a:rPr>
              <a:t>сбалансированности </a:t>
            </a:r>
            <a:r>
              <a:rPr sz="900" spc="-45" dirty="0">
                <a:solidFill>
                  <a:srgbClr val="231F20"/>
                </a:solidFill>
                <a:latin typeface="Century Gothic"/>
                <a:cs typeface="Century Gothic"/>
              </a:rPr>
              <a:t>и </a:t>
            </a:r>
            <a:r>
              <a:rPr lang="ru-RU" sz="9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ус</a:t>
            </a:r>
            <a:r>
              <a:rPr sz="9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тойчивости</a:t>
            </a:r>
            <a:r>
              <a:rPr sz="9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lang="ru-RU" sz="9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м</a:t>
            </a:r>
            <a:r>
              <a:rPr lang="ru-RU" sz="9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естного</a:t>
            </a:r>
            <a:r>
              <a:rPr sz="900" spc="-8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45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9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425450" algn="just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  <a:p>
            <a:pPr marL="12700" algn="just">
              <a:lnSpc>
                <a:spcPts val="940"/>
              </a:lnSpc>
              <a:buFont typeface="Wingdings" pitchFamily="2" charset="2"/>
              <a:buChar char="Ø"/>
            </a:pPr>
            <a:r>
              <a:rPr sz="900">
                <a:solidFill>
                  <a:srgbClr val="231F20"/>
                </a:solidFill>
                <a:latin typeface="Century Gothic"/>
                <a:cs typeface="Century Gothic"/>
              </a:rPr>
              <a:t>Развитие </a:t>
            </a:r>
            <a:r>
              <a:rPr sz="900" spc="-30" smtClean="0">
                <a:solidFill>
                  <a:srgbClr val="231F20"/>
                </a:solidFill>
                <a:latin typeface="Century Gothic"/>
                <a:cs typeface="Century Gothic"/>
              </a:rPr>
              <a:t>межбюджетных</a:t>
            </a:r>
            <a:r>
              <a:rPr lang="ru-RU" sz="900" spc="-3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1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0" smtClean="0">
                <a:solidFill>
                  <a:srgbClr val="231F20"/>
                </a:solidFill>
                <a:latin typeface="Century Gothic"/>
                <a:cs typeface="Century Gothic"/>
              </a:rPr>
              <a:t>отношений</a:t>
            </a:r>
            <a:r>
              <a:rPr lang="ru-RU" sz="9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algn="just">
              <a:lnSpc>
                <a:spcPts val="940"/>
              </a:lnSpc>
            </a:pPr>
            <a:endParaRPr sz="900" dirty="0">
              <a:latin typeface="Century Gothic"/>
              <a:cs typeface="Century Gothic"/>
            </a:endParaRP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  <a:buFont typeface="Wingdings" pitchFamily="2" charset="2"/>
              <a:buChar char="Ø"/>
            </a:pPr>
            <a:r>
              <a:rPr sz="900" spc="-35" dirty="0">
                <a:solidFill>
                  <a:srgbClr val="231F20"/>
                </a:solidFill>
                <a:latin typeface="Century Gothic"/>
                <a:cs typeface="Century Gothic"/>
              </a:rPr>
              <a:t>Повышение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качества </a:t>
            </a:r>
            <a:r>
              <a:rPr sz="900" spc="-30" dirty="0" err="1">
                <a:solidFill>
                  <a:srgbClr val="231F20"/>
                </a:solidFill>
                <a:latin typeface="Century Gothic"/>
                <a:cs typeface="Century Gothic"/>
              </a:rPr>
              <a:t>предоставления</a:t>
            </a:r>
            <a:r>
              <a:rPr sz="900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5" err="1" smtClean="0">
                <a:solidFill>
                  <a:srgbClr val="231F20"/>
                </a:solidFill>
                <a:latin typeface="Century Gothic"/>
                <a:cs typeface="Century Gothic"/>
              </a:rPr>
              <a:t>муниципальных</a:t>
            </a:r>
            <a:r>
              <a:rPr sz="900" spc="-8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30" smtClean="0">
                <a:solidFill>
                  <a:srgbClr val="231F20"/>
                </a:solidFill>
                <a:latin typeface="Century Gothic"/>
                <a:cs typeface="Century Gothic"/>
              </a:rPr>
              <a:t>услуг</a:t>
            </a:r>
            <a:r>
              <a:rPr lang="ru-RU" sz="900" spc="-3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</a:pPr>
            <a:endParaRPr sz="900" dirty="0">
              <a:latin typeface="Century Gothic"/>
              <a:cs typeface="Century Gothic"/>
            </a:endParaRPr>
          </a:p>
          <a:p>
            <a:pPr marL="12700" algn="just">
              <a:lnSpc>
                <a:spcPts val="980"/>
              </a:lnSpc>
              <a:buFont typeface="Wingdings" pitchFamily="2" charset="2"/>
              <a:buChar char="Ø"/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Развитие 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программно-целевых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методов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Century Gothic"/>
                <a:cs typeface="Century Gothic"/>
              </a:rPr>
              <a:t>управления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0950" y="5683250"/>
            <a:ext cx="3352800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900" spc="-35" dirty="0">
                <a:solidFill>
                  <a:srgbClr val="231F20"/>
                </a:solidFill>
                <a:latin typeface="Century Gothic"/>
                <a:cs typeface="Century Gothic"/>
              </a:rPr>
              <a:t>Повышение </a:t>
            </a:r>
            <a:r>
              <a:rPr sz="900" spc="-40" dirty="0">
                <a:solidFill>
                  <a:srgbClr val="231F20"/>
                </a:solidFill>
                <a:latin typeface="Century Gothic"/>
                <a:cs typeface="Century Gothic"/>
              </a:rPr>
              <a:t>эффективности </a:t>
            </a:r>
            <a:r>
              <a:rPr sz="900" spc="-30" err="1">
                <a:solidFill>
                  <a:srgbClr val="231F20"/>
                </a:solidFill>
                <a:latin typeface="Century Gothic"/>
                <a:cs typeface="Century Gothic"/>
              </a:rPr>
              <a:t>управления</a:t>
            </a:r>
            <a:r>
              <a:rPr sz="900" spc="-3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ru-RU" sz="900" spc="-30" dirty="0" smtClean="0">
                <a:solidFill>
                  <a:srgbClr val="231F20"/>
                </a:solidFill>
                <a:latin typeface="Century Gothic"/>
                <a:cs typeface="Century Gothic"/>
              </a:rPr>
              <a:t> муниципальными</a:t>
            </a:r>
            <a:r>
              <a:rPr sz="900" spc="-9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90" smtClean="0">
                <a:solidFill>
                  <a:srgbClr val="231F20"/>
                </a:solidFill>
                <a:latin typeface="Century Gothic"/>
                <a:cs typeface="Century Gothic"/>
              </a:rPr>
              <a:t>финансами</a:t>
            </a:r>
            <a:r>
              <a:rPr lang="ru-RU" sz="900" spc="-9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080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  <a:p>
            <a:pPr marL="12700" marR="365125">
              <a:lnSpc>
                <a:spcPts val="1000"/>
              </a:lnSpc>
              <a:buFont typeface="Wingdings" pitchFamily="2" charset="2"/>
              <a:buChar char="Ø"/>
            </a:pPr>
            <a:r>
              <a:rPr sz="900" spc="-50" dirty="0">
                <a:solidFill>
                  <a:srgbClr val="231F20"/>
                </a:solidFill>
                <a:latin typeface="Century Gothic"/>
                <a:cs typeface="Century Gothic"/>
              </a:rPr>
              <a:t>Стимулирование экономического </a:t>
            </a: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роста, </a:t>
            </a:r>
            <a:r>
              <a:rPr lang="ru-RU" sz="9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4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повышение</a:t>
            </a:r>
            <a:r>
              <a:rPr sz="9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00" spc="-45" dirty="0" err="1">
                <a:solidFill>
                  <a:srgbClr val="231F20"/>
                </a:solidFill>
                <a:latin typeface="Century Gothic"/>
                <a:cs typeface="Century Gothic"/>
              </a:rPr>
              <a:t>предпринимательской</a:t>
            </a:r>
            <a:r>
              <a:rPr sz="900" spc="-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err="1" smtClean="0">
                <a:solidFill>
                  <a:srgbClr val="231F20"/>
                </a:solidFill>
                <a:latin typeface="Century Gothic"/>
                <a:cs typeface="Century Gothic"/>
              </a:rPr>
              <a:t>активност</a:t>
            </a:r>
            <a:r>
              <a:rPr lang="ru-RU" sz="900" spc="-10" dirty="0" smtClean="0">
                <a:solidFill>
                  <a:srgbClr val="231F20"/>
                </a:solidFill>
                <a:latin typeface="Century Gothic"/>
                <a:cs typeface="Century Gothic"/>
              </a:rPr>
              <a:t>и.</a:t>
            </a:r>
          </a:p>
          <a:p>
            <a:pPr marL="12700" marR="365125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Повышение </a:t>
            </a:r>
            <a:r>
              <a:rPr sz="900" spc="-30" dirty="0">
                <a:solidFill>
                  <a:srgbClr val="231F20"/>
                </a:solidFill>
                <a:latin typeface="Century Gothic"/>
                <a:cs typeface="Century Gothic"/>
              </a:rPr>
              <a:t>открытости</a:t>
            </a:r>
            <a:r>
              <a:rPr sz="900" spc="-1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Century Gothic"/>
                <a:cs typeface="Century Gothic"/>
              </a:rPr>
              <a:t>(прозрачности) бюджетного </a:t>
            </a:r>
            <a:r>
              <a:rPr sz="900" spc="-125" dirty="0">
                <a:solidFill>
                  <a:srgbClr val="231F20"/>
                </a:solidFill>
                <a:latin typeface="Century Gothic"/>
                <a:cs typeface="Century Gothic"/>
              </a:rPr>
              <a:t>процесса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8150" y="47688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50" y="7131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5045" y="2032393"/>
            <a:ext cx="2871063" cy="64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/>
              <a:t>Публичные слушания</a:t>
            </a:r>
          </a:p>
          <a:p>
            <a:pPr algn="ctr"/>
            <a:r>
              <a:rPr lang="ru-RU" sz="1200" dirty="0" smtClean="0"/>
              <a:t>по годовому отчету об исполнении  бюджета за 20</a:t>
            </a:r>
            <a:r>
              <a:rPr lang="en-US" sz="1200" dirty="0" smtClean="0"/>
              <a:t>20</a:t>
            </a:r>
            <a:r>
              <a:rPr lang="ru-RU" sz="1200" dirty="0" smtClean="0"/>
              <a:t> год</a:t>
            </a:r>
            <a:endParaRPr sz="1200" dirty="0"/>
          </a:p>
        </p:txBody>
      </p:sp>
      <p:sp>
        <p:nvSpPr>
          <p:cNvPr id="67" name="object 67"/>
          <p:cNvSpPr/>
          <p:nvPr/>
        </p:nvSpPr>
        <p:spPr>
          <a:xfrm>
            <a:off x="595049" y="2032393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BFE0B5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264964" y="2175345"/>
            <a:ext cx="2699994" cy="35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4964" y="2175345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B8CDEB"/>
            </a:solidFill>
          </a:ln>
        </p:spPr>
        <p:txBody>
          <a:bodyPr wrap="square" lIns="0" tIns="0" rIns="0" bIns="0" rtlCol="0"/>
          <a:lstStyle/>
          <a:p>
            <a:endParaRPr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324350" y="2245702"/>
            <a:ext cx="267948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  <a:tab pos="1148080" algn="l"/>
              </a:tabLst>
            </a:pPr>
            <a:r>
              <a:rPr lang="ru-RU" sz="15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Назначены</a:t>
            </a:r>
            <a:r>
              <a:rPr lang="ru-RU" sz="1500" b="1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100" b="1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</a:t>
            </a:r>
            <a:r>
              <a:rPr lang="ru-RU" sz="11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21</a:t>
            </a:r>
            <a:r>
              <a:rPr sz="1500" b="1" spc="-104" baseline="2777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500" b="1" spc="22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июня</a:t>
            </a:r>
            <a:r>
              <a:rPr sz="1500" b="1" spc="-104" baseline="2777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500" b="1" spc="-22" baseline="2777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</a:t>
            </a:r>
            <a:r>
              <a:rPr lang="ru-RU" sz="1500" b="1" spc="-22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21</a:t>
            </a:r>
            <a:r>
              <a:rPr sz="1500" b="1" spc="-104" baseline="2777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500" b="1" spc="-7" baseline="2777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</a:t>
            </a:r>
            <a:endParaRPr sz="1500" baseline="2777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324350" y="1263650"/>
            <a:ext cx="2699994" cy="360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15 декабря 20</a:t>
            </a:r>
            <a:r>
              <a:rPr lang="en-US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года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324350" y="12636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5045" y="1090511"/>
            <a:ext cx="2871063" cy="6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/>
              <a:t>Публичные слушания</a:t>
            </a:r>
          </a:p>
          <a:p>
            <a:pPr algn="ctr"/>
            <a:r>
              <a:rPr lang="ru-RU" sz="1200" dirty="0" smtClean="0"/>
              <a:t>по проекту бюджета Шалинского городского округа на 20</a:t>
            </a:r>
            <a:r>
              <a:rPr lang="en-US" sz="1200" dirty="0" smtClean="0"/>
              <a:t>20</a:t>
            </a:r>
            <a:r>
              <a:rPr lang="ru-RU" sz="1200" dirty="0" smtClean="0"/>
              <a:t> год</a:t>
            </a:r>
            <a:endParaRPr sz="1200" dirty="0"/>
          </a:p>
        </p:txBody>
      </p:sp>
      <p:sp>
        <p:nvSpPr>
          <p:cNvPr id="84" name="object 84"/>
          <p:cNvSpPr/>
          <p:nvPr/>
        </p:nvSpPr>
        <p:spPr>
          <a:xfrm>
            <a:off x="595049" y="1090523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FAAE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Стрелка вправо 88"/>
          <p:cNvSpPr/>
          <p:nvPr/>
        </p:nvSpPr>
        <p:spPr>
          <a:xfrm>
            <a:off x="3562350" y="14160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3562350" y="23304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61950" y="730251"/>
          <a:ext cx="7086600" cy="8173973"/>
        </p:xfrm>
        <a:graphic>
          <a:graphicData uri="http://schemas.openxmlformats.org/drawingml/2006/table">
            <a:tbl>
              <a:tblPr/>
              <a:tblGrid>
                <a:gridCol w="381000"/>
                <a:gridCol w="2176750"/>
                <a:gridCol w="757926"/>
                <a:gridCol w="488222"/>
                <a:gridCol w="488222"/>
                <a:gridCol w="834210"/>
                <a:gridCol w="1960270"/>
              </a:tblGrid>
              <a:tr h="4114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строки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 Цели, задачи и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целевые показатели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Единица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Значение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показателя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Процент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выполнения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Причины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отклонения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от планового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 значения 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37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план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факт 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433" marR="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3715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2. Обеспечение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пожарной безопасности зданий учреждений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культуры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Сохранение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доли объектов с массовым пребыванием людей среди муниципальных общедоступных библиотек, оборудованных системой противопожарной защиты зданий и обслуживаемых специализированной организацией в общем количестве объектов с массовым пребыванием людей среди муниципальных общедоступных библиотек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3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Сохранение доли объектов массового пребывания людей среди учреждений культурно - досугового типа в ШГО, оборудованных системой противопожарной защиты зданий и обслуживаемых специализированной организацией в общем количестве объектов с массовым пребыванием людей среди учреждений культурно – досугового типа в ШГО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7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 Созданий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условий для сохранения и развития кадрового и творческого потенциала сферы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Обеспечение средней </a:t>
                      </a: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заработной платы работников учреждений культуры и средней заработной платы по экономике Свердловской области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100,01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100,01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7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Задача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условий для сохранения и развития кадрового и творческого потенциала в образовательном учреждении в сфере культуры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Обеспечение </a:t>
                      </a: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среднемесячной заработной платы педагогических работников организаций дополнительного образования детей со среднемесячной заработной платой в Свердловской области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490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2. Муниципальная программа «Развитие кадровой политики в системе муниципального управления Шалинского городского округа и  противодействию коррупции в Шалинском городском округе до 2023»</a:t>
                      </a:r>
                      <a:endParaRPr lang="ru-RU" sz="800" u="none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71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Подпрограмма 1. «Развитие кадровой  политики в системе муниципального управления Шалинского городского округа до 2023 года»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9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Формирование и эффективное использование кадрового потенциала в системе муниципального управления, направленного на обеспечение социально-экономического развития Шалинского городского округа.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1: Совершенствование правового регулирования муниципального управления Шалинского городского округа в сфере кадровой политики.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38" marR="21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муниципальных служащих Шалинского городского округа, прошедших обучение по программам дополнительного профессионального образования, от общего количества муниципальных служащих Шалинского городского округа на1 число отчетного года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20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38151" y="730253"/>
          <a:ext cx="6857998" cy="9576094"/>
        </p:xfrm>
        <a:graphic>
          <a:graphicData uri="http://schemas.openxmlformats.org/drawingml/2006/table">
            <a:tbl>
              <a:tblPr/>
              <a:tblGrid>
                <a:gridCol w="456956"/>
                <a:gridCol w="2734381"/>
                <a:gridCol w="715974"/>
                <a:gridCol w="608507"/>
                <a:gridCol w="608507"/>
                <a:gridCol w="887273"/>
                <a:gridCol w="846400"/>
              </a:tblGrid>
              <a:tr h="3325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значения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9593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Муниципальная программа «Социально-экономическое развитие Шалинского городского округа до 2023 года»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065"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Подпрограмма 1.  «Развитие физической культуры, спорта и молодежной политики в Шалинском городском округе до 2023 года» 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00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1. Создание условий для развития физической культуры и спорта в Шалинском городском округе, в том числе для лиц с ограниченными возможностями здоровья и инвалидов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42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1. Формирование у населения ответственного отношения к собственному здоровью и мотивации к здоровому образу жизни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жителей Шалинского городского округа, систематически занимающихся физической культурой и спортом,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возрасте 3-79 лет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Отчет 1-ФК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Численность-17797. Занимаются-8329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учащихся систематически занимающихся физической культурой и спортом, в общей численности учащихся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86,8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86,8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Численность-6232. Занимаются-5417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791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проведенных официальных физкультурных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и спортивных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51,6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Спортивный мероприятий отменены апрель-июль, ноябрь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и ограничены август-октябрь и декабрь.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жителей Шалинского городского округа, систематически занимающихся физической культурой и спортом (ежегодно);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Человек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8270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8329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Отчет 1-ФК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1792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муниципальных учреждений поддержанных и улучшивших материально-техническую базу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МБУДО ШГО ДЮСШ, МБУ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ШГО «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Шалинский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ЦРК», МБУ «Шалинская СОШ № 45», МБУ «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Шамарская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СОШ № 26»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9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2. Привлечение к систематическим занятиям адаптивной физической культурой и избранными видами двигательной деятельности максимально большого количества лиц с ограниченными возможностями здоровья;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7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100 : 1477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=3,0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отчёт 3 АФК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 в возрасте от 6 до 18 лет, систематически занимающихся физической культурой и спортом, в общей численности данной категории населения в Шалинском городском округе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7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100 :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98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отчёт 3 АФК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3959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3: Поэтапное внедрение Всероссийского физкультурно-спортивного комплекса «Готов к труду и обороне» (ГТО) на территории Шалинского городского округа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граждан Шалинского городского округа,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комплекса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62,4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113*100:160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Приняло 181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Выполнило 113 чел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8.1.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Обеспечение деятельности центра тестирования по выполнению видов испытаний (тестов), нормативов, требований к оценке уровня знаний и умении в области физической культуры и спорта в Шалинском городском округе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МБУ ДО ШГО ДЮСШ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6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Задача 4: Создание и развитие эффективной и доступной инфраструктуры физической культуры и спорта для различных групп населения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8.2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спортивных площадок, оснащенных специализированным оборудованием для занятий уличной гимнастикой (нарастающим итогом)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Ограничено проведение данных мероприятий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9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2. Совершенствование системы спорта высоких достижений, способствующей успешному выступлению спортсменов Шалинского городского округа на всероссийских, областных и окружных соревнованиях.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участий спортсменов Шалинского городского округа в международных всероссийских,  областных и окружных соревнованиях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Человек 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213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78,9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3: создание условий для успешной социализации и эффективной самореализации молодежи, развитие потенциала молодежи и использование его в интересах развития страны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58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1. Вовлечение молодежи в социальную практику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молодых граждан в возрасте от 14 до 30 лет – участников проектов и мероприятий, направленных на  вовлечение  молодежи в общественную жизнь, развитие и применение ее потенциала.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Все массовые мероприятия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были отменены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38150" y="730251"/>
          <a:ext cx="6858000" cy="8851964"/>
        </p:xfrm>
        <a:graphic>
          <a:graphicData uri="http://schemas.openxmlformats.org/drawingml/2006/table">
            <a:tbl>
              <a:tblPr/>
              <a:tblGrid>
                <a:gridCol w="403188"/>
                <a:gridCol w="2824217"/>
                <a:gridCol w="739495"/>
                <a:gridCol w="471968"/>
                <a:gridCol w="628501"/>
                <a:gridCol w="916423"/>
                <a:gridCol w="874208"/>
              </a:tblGrid>
              <a:tr h="2756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значения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80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52399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2. Формирование культуры здорового образа жизни, ценностных установок на создание семьи, ответственное материнство и отцовство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молодых граждан в возрасте от 14 до 30 лет – участников проектов и мероприятий, направленных на формирование здорового образа жизни, профилактику социально опасных заболеваний от общей численности молодых граждан в возрасте от 14 до 30 лет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Все массовые мероприятия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были отменены</a:t>
                      </a:r>
                      <a:endParaRPr lang="ru-RU" sz="700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участий граждан в возрасте от 14 до 30 лет в областных и региональных мероприятиях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Участий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Liberation Serif"/>
                          <a:ea typeface="Times New Roman"/>
                          <a:cs typeface="Times New Roman"/>
                        </a:rPr>
                        <a:t>Задача 3. Создание условий для участия молодых граждан в социально-экономическом и общественно-политическом развитии Шалинского городского округа</a:t>
                      </a:r>
                      <a:endParaRPr lang="ru-RU" sz="7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7627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поддержанных молодежных инициатив из общего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коли-чества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молодежных инициатив по результатам конкурсов 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55,5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55,5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110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4: Развитие системы патриотического воспитания молодежи Шалинского городского округа.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10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</a:t>
                      </a:r>
                      <a:r>
                        <a:rPr lang="ru-RU" sz="800" b="1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1. гражданско-патриотическое воспитание молодежи, содействие </a:t>
                      </a:r>
                      <a:r>
                        <a:rPr lang="ru-RU" sz="800" b="1" baseline="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формировани</a:t>
                      </a:r>
                      <a:r>
                        <a:rPr lang="ru-RU" sz="800" b="1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 Правовых, культурных ценностей в молодежной среде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54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Удельный вес численности молодых людей в возрасте от 14 до 30 лет, участвующих в мероприятиях по патриотическому воспитанию, в общей численности молодых людей в возрасте от 14 до 30 лет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16,6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3445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 Приняли участие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541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 Мероприятия ограничены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7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обучающихся, участвующих в деятельности патриотических молодежных объединений в общей численности обучающихся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Уч-ся-2301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Занимается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345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2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2. Развитие военно-патриотического направления воспитания молодежи Шалинского городского округа на основе формирования профессионально значимых качеств, умений и готовности к их активному проявлению в процессе государственной службы, верности конституционному и воинскому долгу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организаций, осуществляющих патриотическое воспитание граждан на территории Шалинского городского округа, поддержанных и улучшивших материально-техническую базу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МБУ ДО ШГО «Дом творчества»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граждан допризывного возраста (15 - 18 лет), проходящих подготовку в оборонно-спортивных лагерях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13,3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69,9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Мероприятия ограничены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1786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молодых граждан в возрасте от 14 до 30 лет, участвующих в занятиях по видам спорта с использованием авиационной и иной техники и прикладным видам спорта, военно-спортивных мероприятиях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3445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 Приняли участие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490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7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5. Временное трудоустройство несовершеннолетних граждан в возрасте от 14 до 18 лет в свободное от учебы время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97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Задача. Организация временного трудоустройства несовершеннолетних граждан в возрасте от 14 до 18 лет в свободное от учебы время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несовершеннолетних граждан в возрасте от 14 до 18 лет, принявших участие во временном трудоустройстве в свободное от учебы время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Человек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Зарплата составила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в 2020г.- 3783,77; в 2019г. – 3888,94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5165">
                <a:tc gridSpan="7">
                  <a:txBody>
                    <a:bodyPr/>
                    <a:lstStyle/>
                    <a:p>
                      <a:pPr lvl="0"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Подпрограмма 2.  «Обеспечение общественной безопасности на территории Шалинского городского округа до 2023  года»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1: Обеспечение первичных мер пожарной безопасности в границах  Шалинского городского округа</a:t>
                      </a: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Повышение защищенности территории Шалинского городского округа  от угрозы природных и техногенных пожаров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Информирование населения о мерах пожарной безопасности: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Буклеты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Листовки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Памятки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Календари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Магнит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Аншлаг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 Внештатный инструктор по пожарной профилактике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137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населенных пунктов обеспеченных установленным пожарным и  приспособленным для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тушения пожаров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оборудованием от общего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количества населенных пунктов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51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63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исправного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пожарного оборудования для тушения пожаров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территории Шалинского городского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округа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Протяженность  минерализованных полос вокруг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населенных пунктов, граничащих  с лесными массивами и подверженных угрозе лесных пожаров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91,4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Совершенствование сети наружных источников пожарного водоснабжения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населенных пунктов, оборудованных исправными пожарными водоисточниками из общего количества населенных пунктов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Шалинского городского округа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66,7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94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5"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3. Обеспечение оперативного прикрытия подразделениями пожарной охраны (в том числе добровольной) населенных пунктов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960" marR="2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14351" y="806450"/>
          <a:ext cx="6629400" cy="9367784"/>
        </p:xfrm>
        <a:graphic>
          <a:graphicData uri="http://schemas.openxmlformats.org/drawingml/2006/table">
            <a:tbl>
              <a:tblPr/>
              <a:tblGrid>
                <a:gridCol w="399942"/>
                <a:gridCol w="2534678"/>
                <a:gridCol w="667192"/>
                <a:gridCol w="466753"/>
                <a:gridCol w="466753"/>
                <a:gridCol w="845051"/>
                <a:gridCol w="116025"/>
                <a:gridCol w="1133006"/>
              </a:tblGrid>
              <a:tr h="4802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/>
                </a:tc>
              </a:tr>
              <a:tr h="119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/>
                </a:tc>
              </a:tr>
              <a:tr h="149281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4. Информирование населения о мерах пожарной безопасности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добровольных пожарных дружин и команд, обеспеченных средствами пожаротушения и спецодеждой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      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85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2: Организация охраны общественного порядка, создание условий для деятельности добровольных формирований населения по охране общественного порядка. 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255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1. Повышение эффективности охраны общественного порядка и </a:t>
                      </a: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обеспечения общественной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безопасности на территории Шалинского городского округа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15.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Изготовление для информирование населения по профилактике правонарушений: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Памятки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 Баннер 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16.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Обеспеченность добровольной народной дружины по основным видам средств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 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Calibri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805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 Организация мероприятий по профилактике терроризма,  повышение готовности к минимизации и (или) ликвидации вызванных ими последствий на территории Шалинского городского округа 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1. Профилактика проявления терроризма, предотвращение условий, способствующих возникновению и распространению терроризма на территории Шалинского городского округа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установленных систем видеонаблюдения от необходимого количества камер видеонаблюдения на территории Шалинского городского округа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Изготовление памяток для информирования населения по противодействию терроризму. 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3011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4. Организация мероприятий по профилактике экстремизма и проявлению ксенофобии</a:t>
                      </a:r>
                      <a:r>
                        <a:rPr lang="ru-RU" sz="8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 территории Шалинского городского округа 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75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1. Профилактика проявления экстремизма и ксенофобии на территории Шалинского городского округа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Изготовление памяток для информирования населения по профилактике экстремизма.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Охват  информированием сотрудников и руководителей органов местного самоуправления, образовательных организаций и учреждений культуры, представителей институтов гражданского общества по вопросам участия населения Шалинского городского округа в публичных и массовых мероприятиях.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527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5. Организация мероприятий по обеспечению национального согласия, гармонизации межнациональных и межконфессиональных отношений на территории Шалинского городского округа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93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1. Гармонизация межнациональных и межконфессиональных отношений на территории Шалинского городского округа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22.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Изготовление буклетов по гармонизация межнациональных и межконфессиональных отношений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Изготовление памяток для  мигрантов находящихся на территории Шалинского городского округа: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0058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Цель </a:t>
                      </a: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6: Участие в предупреждении и ликвидации последствий чрезвычайных ситуаций в границах Шалинского городского округа 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91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1. Обеспечение эффективного предупреждения и ликвидации чрезвычайных ситуаций природного и техногенного характера, защита населения и территории от чрезвычайных ситуаций природного и техногенного характера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24.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обеспеченности городского округа материальными резервами, материально-техническими ресурсами для ликвидации чрезвычайных ситуаций  в Шалинском городском округе в соответствии с Постановлением Главы Шалинского ГО от  10 апреля 2014 года № 313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    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32.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Поддержание в эффективном состоянии системы вызова экстренных служб по единому номеру «112» на территории Шалинского городского округа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Оснащенность ЕДДС в соответствии с Постановление Правительства Свердловской области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от 13.06.2019 № 358-ПП «О порядке функционирования единых дежурно-диспетчерских служб в Свердловской области»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89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98,8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33.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противопаводковых мероприятий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38150" y="730250"/>
          <a:ext cx="6934201" cy="9601200"/>
        </p:xfrm>
        <a:graphic>
          <a:graphicData uri="http://schemas.openxmlformats.org/drawingml/2006/table">
            <a:tbl>
              <a:tblPr/>
              <a:tblGrid>
                <a:gridCol w="399841"/>
                <a:gridCol w="2419560"/>
                <a:gridCol w="514338"/>
                <a:gridCol w="857262"/>
                <a:gridCol w="743048"/>
                <a:gridCol w="704752"/>
                <a:gridCol w="1295400"/>
              </a:tblGrid>
              <a:tr h="6204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3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7576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7: Организация и осуществление мероприятий по гражданской обороне, защите населения и территории Шалинского городского округа от чрезвычайных ситуаций природного и техногенного характера 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6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Обеспечение эффективной деятельности и управления в системе гражданской обороны, защиты населения и территорий от чрезвычайных ситуаций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36.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консультационного пункта Шалинского городского округа , в соответствии с методическими рекомендациями    ГУ МЧС России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Охват населения по подготовке и обучению способам защиты и действиям в чрезвычайных ситуациях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37.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обслуженных расположенных в населенных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пунктов системами оповещения населения об опасностях, возникающих при  ведении военных действий или действий в чрезвычайных ситуациях,  находящихся в постоянной готовности от общего количества населенных пунктов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%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30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8: Организация и осуществление мероприятий национальной обороны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39.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Обеспечение деятельности ВУС по организации военного учета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98,2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Calibri"/>
                        </a:rPr>
                        <a:t>99,38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095"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3. Подпрограмма «Развитие субъектов малого и среднего предпринимательства в Шалинском городском округе до 2023 года»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52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Создание благоприятных условий для развития субъектов малого и среднего предпринимательства и повышения их конкурентоспособности, увеличения вклада малого и среднего предпринимательства  в социально-экономическое развитие Шалинского городского округа</a:t>
                      </a:r>
                      <a:endParaRPr lang="ru-RU" sz="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8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Задача:  Развитие системы поддержки субъектов малого и среднего предпринимательства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091" marR="40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5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субъектов малого и среднего предпринимательств, получивших поддержку в организации, образующей инфраструктуру поддержки субъектов малого и среднего предпринимательства на территории Шалинского городского округа.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highlight>
                          <a:srgbClr val="FFFF00"/>
                        </a:highlight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23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участников проекта «Школа бизнеса», направленного на развитие молодежного предпринимательства.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 Чел.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entury Gothic" pitchFamily="34" charset="0"/>
                          <a:cs typeface="Times New Roman"/>
                        </a:rPr>
                        <a:t>В связи с пандемией показатель не выполнен</a:t>
                      </a:r>
                      <a:endParaRPr lang="ru-RU" sz="700" dirty="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4025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инвестиционных площадок,  занесенных в Базу данных инвестиционных площадок и размещенных на официальном сайте администрации Шалинского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городского округа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highlight>
                          <a:srgbClr val="FFFF00"/>
                        </a:highlight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Проведение опроса потребителей и субъектов предпринимательской деятельности на территории Шалинского городского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округа, обработка полученных результатов и последующее предоставление их в администрацию Шалинского городского округа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highlight>
                          <a:srgbClr val="FFFF00"/>
                        </a:highlight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1171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4. Подпрограмма «Развитие транспорта, дорожного хозяйства, связи и информационных технологий Шалинского городского округа до 2023 года».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highlight>
                          <a:srgbClr val="FFFF00"/>
                        </a:highlight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48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1.  Создание условий для развития экономики и инфраструктуры городского округа, обеспечения безопасности дорожного движения и комфортного передвижения автомобилистов и пешеходов по территории городского округа</a:t>
                      </a:r>
                      <a:endParaRPr lang="ru-RU" sz="9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highlight>
                          <a:srgbClr val="FFFF00"/>
                        </a:highlight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28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Развитие улично-дорожной сети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highlight>
                          <a:srgbClr val="FFFF00"/>
                        </a:highlight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протяженности автомобильных дорог общего пользования местного значения, в отношении которых выполнены работы по содержанию, от общей протяженности автомобильных дорог общего пользования местного значения, подлежащих содержанию в соответствии с нормативной потребностью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Протяженность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автомобильных дорог общего пользования местного значения, в отношении которых выполнены работы по ремонту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разработанных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проектов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выполненных рейсов по маршрутам, убытки по которым покрыты средствами субсидии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2031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2031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приобретенной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дорожно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– строительной, коммунальной и другой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техники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14351" y="806451"/>
          <a:ext cx="6804405" cy="9257706"/>
        </p:xfrm>
        <a:graphic>
          <a:graphicData uri="http://schemas.openxmlformats.org/drawingml/2006/table">
            <a:tbl>
              <a:tblPr/>
              <a:tblGrid>
                <a:gridCol w="399942"/>
                <a:gridCol w="2572883"/>
                <a:gridCol w="667192"/>
                <a:gridCol w="466753"/>
                <a:gridCol w="466753"/>
                <a:gridCol w="845051"/>
                <a:gridCol w="1385831"/>
              </a:tblGrid>
              <a:tr h="4620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18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89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установленных дорожных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знаков, из них: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 автомобильных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дорогах вблизи образовательных организаций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779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2. Сокращение количества лиц, погибших в результате дорожно-транспортных  происшествий; сокращение количества дорожно-транспортных происшествий с пострадавшими.</a:t>
                      </a:r>
                      <a:endParaRPr lang="ru-RU" sz="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Предупреждение опасного поведения участников дорожного  движения и повышение уровня безопасности транспортных средств на территории Шалинского городского округа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профилактических мероприятий  по безопасности дорожного  движения и повышению уровня безопасности  среди детей  на территории Шалинского городского округа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Протяженность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обустроенных  дорог вблизи образовательных организаций в соответствии с требованиями национальных стандартов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км.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3783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3. Обеспечение доступности получения населением Шалинского городского округа информации о деятельности органов местного самоуправления и социально-значимой информации.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05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3. Опубликование информации о деятельности органов местного самоуправления и социально-значимой информации в информационной сети «интернет» и средствах массовой информации.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опубликованных правовых актов органов местного самоуправления Шалинского городского округа и иной официальной информации в печатном и электронном виде из направленных на опубликование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971"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5. Подпрограмма  «Экология  и природные ресурсы Шалинского городского округа до 2023 года»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3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Улучшение экологической обстановки, создание благоприятных условий проживания населения, повышение экологической культуры граждан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2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Создание благоприятных условий для населения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Количество проведенных экологических лагерей, акций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соответствии с планом мероприятий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Улучшение санитарно-гигиенического состояния воздушной среды Шалинского городского округа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Площадь городских лесов имеющих 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актуализиро-ванное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лесоустройство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1295,0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1295,0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соответствии с планом мероприятий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2.1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единиц техники, приобретённой для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обес-печения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пожарной безопасности городских лесов.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соответствии с планом мероприятий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30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Задача 3. Совершенствование системы экологического образования, образования, воспитания и просвещения населения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предупредительных щитов, информационных стендов экологического значения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соответствии с планом мероприятий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9656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4. Обеспечение экологической безопасности, безопасности гидротехнических сооружений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застрахованных плотин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соответствии с планом мероприятий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12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 гидротехнических сооружений в отношении которых выполнены работы по содержанию и ремонту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5.1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гидротехнических сооружений, в отношении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ко-торых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выполнены работы по содержанию и ремонту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соответствии с планом мероприятий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0805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5. Увеличение объемов использования подземных вод для нужд хозяйственно-питьевого водоснабжения населенных пунктов и создание резервных источников водоснабжения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обустроенных источников нецентрализованного водоснабжения в текущем году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Главы поселковых и сельских администраций не осваивают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9413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6. ПОДПРОГРАММЫ «РЕАЛИЗАЦИЯ ОСНОВНЫХ НАПРАВЛЕНИЙ В СТРОИТЕЛЬНОМ КОМПЛЕКСЕ ШАЛИНСКОГО ГОРОДСКОГО ОКРУГА до 2023 года».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9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1. Обеспечение населения Шалинского городского округа доступным и комфортным жильем путем реализации механизмов поддержки и развития жилищного строительства и стимулирования спроса на рынке жилья</a:t>
                      </a:r>
                      <a:endParaRPr lang="ru-RU" sz="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Подготовка и развитие территорий в целях жилищного строительства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Площадь территорий, для которых разработана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доку-ментация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 планировке территории в текущем году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43,8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43,8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9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подготовленных проектов по внесению изменений в правила землепользования и застройки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22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Создание  условий  для  активного  участия  в жилищном        строительстве        жилищных некоммерческих    объединений    граждан    и индивидуальных застройщиков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отмежеванных земельных участков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текущем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году, внесённых в ЕГРН в текущем году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9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3. Осуществление градостроительной деятельности в соответствии с полномочиями органов местного самоуправления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изъятых, выкупленных, земельных участков в границах городского округа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47625" marR="47625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14351" y="806451"/>
          <a:ext cx="6804405" cy="9536257"/>
        </p:xfrm>
        <a:graphic>
          <a:graphicData uri="http://schemas.openxmlformats.org/drawingml/2006/table">
            <a:tbl>
              <a:tblPr/>
              <a:tblGrid>
                <a:gridCol w="399942"/>
                <a:gridCol w="2572883"/>
                <a:gridCol w="667192"/>
                <a:gridCol w="466753"/>
                <a:gridCol w="466753"/>
                <a:gridCol w="845051"/>
                <a:gridCol w="1385831"/>
              </a:tblGrid>
              <a:tr h="4620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18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341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территориальных зон, сведения о границах которых внесены в ЕГРН, в общем количестве территориальных зон, установленных правилами землепользования и застройки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4.1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территориальных зон сведения о границах которых внесены в государственную ИСОГД СО, в общем количестве территориальных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зон, установленных правилами землепользования и застройки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объектов в сфере физической культуры и спорта, по  которым разработана проектно-сметная документация и проведена  ее государственная и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ценовая </a:t>
                      </a: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экспертиза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объектов по которым разработана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прое-ктно-сметная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документация и проведена  ее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госуда-рственная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ценовая экспертиза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1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объектов в сфере образования, обустроенных (оборудованных)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Предоставление органами местного самоуправления, физическим и юридическим лицам достоверных сведений, необходимых для осуществления градостроительной,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инвестиционной и иной хозяйственной деятельности от количества поступивших обращений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Приобретение и монтаж спортивного оборудования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объектов находящихся в муниципальной собственности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отремонтрованных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 Подпрограмма «Социальная поддержка и социальное обслуживание населения Шалинского городского округа до 2023 года»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1. Повышение уровня и качества жизни жителей Шалинского городского округа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43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Обеспечение выполнения государственных полномочий Свердловской области по предоставлению гражданам субсидий на оплату жилого помещения и коммунальных услуг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26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граждан, получивших субсидию на оплату жилого помещения и коммунальных услуг в общей численности граждан, имеющих право на соответствующие меры социальной поддержки и обратившихся в уполномоченный орган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связи с превышением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заявленной суммы на выплату компенсаций в декабре 2020 года, с целью недопущения задолженности перед получателями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2297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получателей компенсаций расходов на оплату жилого помещения и коммунальных услуг от общего числа заявителей, имеющих на это право, обратившихся в уполномоченный орган за его реализацией и не имеющих задолженности по оплате за коммунальные услуги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связи с превышением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заявленной суммы на выплату компенсаций в декабре 2020 года, с целью недопущения задолженности перед получателями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использованных средств направленных на выполнение переданных полномочий РФ и СО по предоставлению субсидий на оплату жилого помещения и коммунальных услуг, компенсаций расходов на оплату жилого помещения и коммунальных услуг.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получателей компенсаций расходов на уплату взноса на капитальный ремонт общего имущества в многоквартирном доме из общего числа обратившихся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10429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2. Улучшение положения граждан пожилого возраста и инвалидов, формирование доступной для инвалидов среды жизнедеятельности, социальная поддержка населения, проведение государственной политики по улучшению положения семей и возрождению функций семьи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69">
                <a:tc gridSpan="7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Улучшение социально-экономических условий жизни инвалидов и престарелых граждан</a:t>
                      </a:r>
                    </a:p>
                    <a:p>
                      <a:pPr algn="ctr"/>
                      <a:endParaRPr lang="ru-RU" sz="7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Проведение мероприятий, направленных на реабилитацию инвалидов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06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мероприятий для граждан пожилого возраста и инвалидов Шалинского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В связи с пандемией мероприятия</a:t>
                      </a:r>
                      <a:r>
                        <a:rPr lang="ru-RU" sz="700" baseline="0" dirty="0" smtClean="0"/>
                        <a:t> для граждан пожилого возраста не проводились</a:t>
                      </a:r>
                      <a:endParaRPr lang="ru-RU" sz="700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человек, получающих пенсию за выслугу лет муниципальных служащих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03749">
                <a:tc gridSpan="7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3.  Пропаганда семейных ценностей, здорового образа жизни</a:t>
                      </a: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4. Повышение степени социальной защищенности детей – инвалидов и обеспечение необходимых условий их интеграции в общество</a:t>
                      </a:r>
                    </a:p>
                    <a:p>
                      <a:pPr algn="ctr"/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0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мероприятий по пропаганде семейных ценностей, здорового образа жизни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110,3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7994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мероприятий социальной направленности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264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38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6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8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7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14351" y="806451"/>
          <a:ext cx="6804405" cy="9309399"/>
        </p:xfrm>
        <a:graphic>
          <a:graphicData uri="http://schemas.openxmlformats.org/drawingml/2006/table">
            <a:tbl>
              <a:tblPr/>
              <a:tblGrid>
                <a:gridCol w="399942"/>
                <a:gridCol w="2572883"/>
                <a:gridCol w="667192"/>
                <a:gridCol w="466753"/>
                <a:gridCol w="466753"/>
                <a:gridCol w="845051"/>
                <a:gridCol w="1385831"/>
              </a:tblGrid>
              <a:tr h="4620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18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12992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6.  Совершенствование системы профилактики безнадзорности  и "социального сиротства»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детей, которым оказана социальная помощь из общего количества детей находящихся в социально опасном положении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ветеранов/инвалидов ВОВ, тружеников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тыла которым организовано поздравление с 75-летием Победы в ВОВ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919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Подпрограмма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 Комплексное развитие сельских территорий Шалинского городского округа до 2023 года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Цель.</a:t>
                      </a:r>
                      <a:r>
                        <a:rPr lang="ru-RU" sz="800" b="1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Создание условий для обеспечения доступным и комфортным жильем сельского населения</a:t>
                      </a:r>
                      <a:endParaRPr lang="ru-RU" sz="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Задача. Улучшение жилищных условий граждан, проживающих в сельской местности путем предоставления финансовой поддержки для приобретения (строительства)</a:t>
                      </a:r>
                      <a:r>
                        <a:rPr lang="ru-RU" sz="700" b="1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жилья.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сельских семей, улучшивших жилищные условия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семей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98120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Подпрограмма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9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. Обеспечение жильем молодых семей на территории Шалинского городского округа до 2023 года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43840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: Предоставление государственной поддержки в решении жилищной проблемы  молодым семьям ,признанным  в установленном порядке  нуждающимися  в улучшении  жилищных условий.</a:t>
                      </a: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9144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Задача: предоставление мер государственной  поддержки  в решении жилищной проблемы  молодым семьям.</a:t>
                      </a:r>
                      <a:endParaRPr lang="ru-RU" sz="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молодых семей, получивших социальную выплату на приобретение (строительство) жилья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молодых семей, получивших социальную выплату на приобретение (строительство) жилья от численности молодых семей, состоящих на учете нуждающихся в жилье по состоянию на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01.01.2020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59080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Подпрограмма  10 . Развитие жилищно-коммунального хозяйства и повышение энергетической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эффективности в Шалинском городском округе до 2023 года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43840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Раздел 1.  Развитие и модернизация систем коммунальной инфраструктуры теплоснабжения, водоснабжения и водоотведения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37160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1.  Обеспечение надежной и эффективной работы коммунальной инфраструктуры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1  Снижение физического и морального износа коммунальных сетей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Протяженность отремонтированных сетей теплоснабжения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км.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1,347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1,347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Протяженность отремонтированных сетей (объектов) водоснабжения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км.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4,13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4,13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установленных водогрейных котлов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2  Повышение надежности работы систем тепло-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-,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электро-снабжения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водоотведения округа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замененных (установленных) водоразборных колонок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замененных (установленных) электронасосных агрегатов на водозаборных скважинах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замененных (установленных) электронасосных агрегатов (теплоснабжение)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котельных подготовленных к ОЗП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Количество пробуренных водозаборных скважин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Протяженность утепленных тепловых сетей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метр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456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456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2297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2. Улучшение жилищных условий граждан, проживающих на территории Шалинского городского округа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2. Обеспечение благоустроенным жильем жителей Шалинского городского округа, нуждающихся в улучшении жилищных условий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7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1. Обеспечение жилыми помещениями граждан, признанных в установленном порядке, нуждающимися в улучшении жилищных условий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05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расселенных жилых помещений многоквартирных домов признанных аварийными до 01.01.2015 года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     25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96,0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/>
                          <a:ea typeface="Times New Roman"/>
                          <a:cs typeface="Times New Roman"/>
                        </a:rPr>
                        <a:t>Аукцион по приобретению жилого помещения в п. </a:t>
                      </a:r>
                      <a:r>
                        <a:rPr lang="ru-RU" sz="800" dirty="0" err="1">
                          <a:latin typeface="Liberation Serif"/>
                          <a:ea typeface="Times New Roman"/>
                          <a:cs typeface="Times New Roman"/>
                        </a:rPr>
                        <a:t>Сабик</a:t>
                      </a:r>
                      <a:r>
                        <a:rPr lang="ru-RU" sz="800" dirty="0">
                          <a:latin typeface="Liberation Serif"/>
                          <a:ea typeface="Times New Roman"/>
                          <a:cs typeface="Times New Roman"/>
                        </a:rPr>
                        <a:t> для переселения граждан из непригодных для проживания помещений не состоялся</a:t>
                      </a:r>
                      <a:endParaRPr lang="ru-RU" sz="1000" dirty="0">
                        <a:latin typeface="Arial"/>
                        <a:ea typeface="Calibri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Количество переселенных граждан из жилых помещений многоквартирных домов признанных аварийными до 01.01.2015 года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    59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Calibri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4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 Восстановление и развитие объектов внешнего благоустройства</a:t>
                      </a:r>
                      <a:endParaRPr lang="ru-RU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3. Улучшение экологической ситуации и безопасности для проживания населения Шалинского городского округа </a:t>
                      </a: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19050" algn="ctr" fontAlgn="base"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Протяженность освещенных частей улиц, проездов населенных пунктов Шалинского городского округа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км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207,4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178,36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86%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Увеличение количества  зеленых насаждений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Удаление аварийных и естественно усохших деревьев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0805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проведенных мероприятий по содержанию мест захоронений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раз/ в неделю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14351" y="806451"/>
          <a:ext cx="6820779" cy="9384992"/>
        </p:xfrm>
        <a:graphic>
          <a:graphicData uri="http://schemas.openxmlformats.org/drawingml/2006/table">
            <a:tbl>
              <a:tblPr/>
              <a:tblGrid>
                <a:gridCol w="399942"/>
                <a:gridCol w="2589257"/>
                <a:gridCol w="667192"/>
                <a:gridCol w="466753"/>
                <a:gridCol w="466753"/>
                <a:gridCol w="845051"/>
                <a:gridCol w="1385831"/>
              </a:tblGrid>
              <a:tr h="4270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20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проведенных мероприятий по ликвидации несанкционированных свалок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обновленных указателей улиц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проведенных мероприятий по содержанию аллей, площадей, памятников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Доля благоустроенных территорий и территории, находящихся на содержании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0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обустроенных контейнерных площадок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Администрация Шалинского городского округа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Ремонт, имеющихся контейнерных площадок и контейнеров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Данные сельских и поселковых администраций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ru-RU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Количество обустроенных зон отдыха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Calibri"/>
                          <a:cs typeface="Times New Roman"/>
                        </a:rPr>
                        <a:t>Администрация Шалинского городского округа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8409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4. Создание для инвалидов и других маломобильных групп населения Шалинского городского округа  доступной и комфортной среды жизнедеятельности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9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4. Создание для инвалидов и других маломобильных групп населения Шалинского городского округа  доступной и комфортной среды жизнедеятельности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9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6. Повышение уровня доступности для инвалидов и других маломобильных групп проживающих в многоквартирных домах Шалинского городского округа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9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приспособленных  жилых помещений и общего имущества в многоквартирных домах, в которых проживают инвалиды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30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Подпрограмма11.  «Развитие архивного дела на территории  Шалинского городского округа до 2023  года» 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создание условий для хранения, комплектования, учета и использования документов Архивного фонда Российской Федерации и других архивных документов, относящихся к собственности Шалинского городского округа, в интересах граждан, общества и государства.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 gridSpan="7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 Создание условий для развития  архива и укрепления его материально-технической базы.</a:t>
                      </a: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Развитие информационных технологий в сфере архивного дела, в том числе оцифровка Архивного фонда Российской Федерации и научно-справочного аппарата к ним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Целевой показатель 1.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Создание оптимальных условий, обеспечивающих физическую сохранность архивных документов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техническое обслуживание: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кондиционеров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охранно-пожарных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сигнализаций, </a:t>
                      </a: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приточно-вытяжной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вентиляции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Целевой показатель 2.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Ремонтные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работы помещений архива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кв.м.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Целевой показатель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архивных документов государственной собственности Свердловской области,  доступных пользователям в оцифрованном виде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страниц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26759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26759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Целевой показатель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Оснащение архивохранилищ оборудованием,  в целях сохранности архивных документов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товарно-материальных ценностей (АКБ 7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Аккумулятор 12В)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 установка программного комплекса </a:t>
                      </a:r>
                      <a:r>
                        <a:rPr lang="en-US" sz="7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Vipnet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(не планировался в 2020 году)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52400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Подпрограмма 12. «Профилактика  ВИЧ-инфекции на территории Шалинского городского округа до 2023 года»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71459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Снижение темпов распространения ВИЧ-инфекции на территории Шалинского городского округа.</a:t>
                      </a: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7813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Организация первичной профилактики ВИЧ-инфекции среди населения 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7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Количество приобретенной печатной продукции (листовки, буклеты, плакаты, баннеры)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штук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>
                          <a:latin typeface="+mn-lt"/>
                          <a:ea typeface="Calibri"/>
                          <a:cs typeface="Times New Roman"/>
                        </a:rPr>
                        <a:t>2000</a:t>
                      </a:r>
                      <a:endParaRPr lang="ru-RU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7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Доля учреждений культуры обеспеченных техническими средствами для просмотра роликов профилактической направленности, от общего количества учреждений культуры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ru-RU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41378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Подпрограмма  13  «Профилактика наркомании и противодействие незаконному обороту наркотиков на территории Шалинского городского округа до 2023 года»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78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 Профилактика наркомании и противодействие незаконному обороту  наркотиков на территории Шалинского городского округа. 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206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Задача: Формирование негативного отношения к употреблению алкоголя, наркотиков, табакокурения - стремление к здоровому образу жизни.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приобретенной печатной продукции (листовки, буклеты, плакаты, баннеры)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666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>
                          <a:latin typeface="Century Gothic" pitchFamily="34" charset="0"/>
                          <a:ea typeface="Calibri"/>
                          <a:cs typeface="Times New Roman"/>
                        </a:rPr>
                        <a:t>666</a:t>
                      </a:r>
                      <a:endParaRPr lang="ru-RU" sz="7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14351" y="806451"/>
          <a:ext cx="6804405" cy="9265919"/>
        </p:xfrm>
        <a:graphic>
          <a:graphicData uri="http://schemas.openxmlformats.org/drawingml/2006/table">
            <a:tbl>
              <a:tblPr/>
              <a:tblGrid>
                <a:gridCol w="399942"/>
                <a:gridCol w="2572883"/>
                <a:gridCol w="667192"/>
                <a:gridCol w="466753"/>
                <a:gridCol w="466753"/>
                <a:gridCol w="845051"/>
                <a:gridCol w="1385831"/>
              </a:tblGrid>
              <a:tr h="4270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20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74841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5.  Создание условий для сохранения  и развития кадрового потенциала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14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Подпрограмма  14 «Профилактика  туберкулеза на территории Шалинского городского округа  до 2023 года»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9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Снижение уровня заболеваемости туберкулезом и смертности от туберкулеза на территории Шалинского городского округа. 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9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Развитие и совершенствование системы организации профилактических осмотров населения, в том числе групп риска на туберкулез.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Задача 2. Повышение уровня информированности населения по вопросам туберкулеза. 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профилактических мероприятий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66,7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В связи с пандемией новой короновирусной инфекцией</a:t>
                      </a:r>
                      <a:endParaRPr lang="ru-RU" sz="7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42625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Подпрограмма  15  «Развитие системы дополнительного образования в сфере физической культуры и спорта  до 2023 год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а»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Обеспечение необходимых условий для качественного учебно-тренировочного и соревновательного процесса по реализации дополнительных общеобразовательных программ в области физической культуры и спорта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60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 Удовлетворение индивидуальных потребностей обучающихся в нравственном и интеллектуальном развитии, формирование культуры здорового образа жизни по средствам занятий физической культурой и спортом, воспитание черт спортивного характера.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обучающихся и родителей удовлетворенных  образовательной услугой в области дополнительного образования физкультурно-спортивной направленности (по результатам социологического опроса)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112,9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 результатам  независимой оценки проведенной Минобразования  Свердловской области  результат составляет 96%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Сохранность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контингента обучающихся в течение учебного года, относительно количеству занимающихся в ДЮСШ 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 января календарного года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В ДЮСШ  сохранность контингента обучающихся за 2020 года составляет 96 процентов относительно контингента занимающихся на 1 января 2020 года.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 gridSpan="7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Повышение спортивного мастерства обучающихся, подготовка спортсменов – разрядников в соответствии с  федеральными стандартами спортивной подготовки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Подготовка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спортсменов-разрядников по итогам учебного года от количества обучающихся групп тренировочного этапа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соответствии Положением о Единой всероссийской спортивной </a:t>
                      </a: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класси-фикации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, утвержденным приказом Министерства спорта Российской Федерации от 20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фев-раля</a:t>
                      </a: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2017 года №108 присвоены  спортивные разряды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 лыжным гонкам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юн.- 26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юн.- 14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юн. - 10 человек.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2 разряд – 35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разряд- 22 человека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Пауэрлифтинг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юн. - 7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юн.- 5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юн.- 1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 разряд- 3 человека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разряд – 3 человека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Хоккей с шайбой-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юношеский разряд-12 человек.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Легкая атлетика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юн. - 3 человека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юн. – 3 человека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юн. – 1 человек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2 разряд –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2 человека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разряд-18 человек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Полиатлон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юн. -14 человек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юн. 11 человек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юн. 10 человек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Приказом </a:t>
                      </a:r>
                      <a:r>
                        <a:rPr lang="ru-RU" sz="700" b="1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Минспорта</a:t>
                      </a: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Свердловской области  2 воспитанникам присвоен 1 разряд по лыжным гонкам.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 75 % обучающихся  тренировочного этапа  выполняют спортивные разряды.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Подготовка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спортсменов-разрядников из числа воспитанников групп спортивной подготовки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Из  46  воспитанников ДЮСШ  групп спортивной подготовки по лыжным гонкам выполнили спортивный разряд  42 человека.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743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Единица измерения</a:t>
                      </a:r>
                      <a:endParaRPr lang="ru-RU" sz="800" b="1" spc="-10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План 2020 год</a:t>
                      </a:r>
                      <a:endParaRPr sz="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2020 год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Финансы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Доходы, всего (стр. 1.12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+ стр. 1.13)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1079,5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1063,2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доходы физических лиц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149,3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149,3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 налог на вмененный доход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3,4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3,4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.1. налоговая база (сумма исчисленного вмененного дохода)      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51,7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51,7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с патентной системы налогообложения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0,20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0,20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Земельный налог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сельскохозяйственный налог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.1. налоговая база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26,6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26,6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имущество физических лиц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4,8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4,8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Прочие налоги и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сборы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64,5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64,5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Неналоговые доходы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18,0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18,0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Прочие доходы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Итого доходов (сумма строк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1.</a:t>
                      </a:r>
                      <a:r>
                        <a:rPr lang="en-US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1.1</a:t>
                      </a:r>
                      <a:r>
                        <a:rPr lang="en-US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246,7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246,7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5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Средства, получаемые от вышестоящих уровней власти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832,8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816,5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206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Финансирование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муниципальных программ (</a:t>
                      </a:r>
                      <a:r>
                        <a:rPr lang="ru-RU" sz="800" spc="-10" baseline="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956,8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921,7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38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</a:t>
                      </a:r>
                      <a:r>
                        <a:rPr lang="ru-RU" sz="800" spc="-1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):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3.67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3.67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3.1. Земельный налог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3.67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3.67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3.2. Налог на имущество физических лиц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0.00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0.00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139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II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Производственная деятельность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Оборот организаций (по полному кругу) по видам экономической деятельности*, всего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2243,03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1790.0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7641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в том числе: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4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1.1. Сельское хозяйство, охота и лесное хозяйство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329,5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381.3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1.2. Добыча полезных ископаемых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0.00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8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1.3. Обрабатывающие производства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447,3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25.9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961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1.4. Обеспечение электрической энергией, газом и паром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109,77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86.4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1.5. Строительство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514,48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490.3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1.6. Оптовая и розничная торговля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829,50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794.2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1.7. Транспортировка и хранение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12,48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11.9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55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1.8. Деятельность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в области информации и связи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0.00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95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III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Инвестиционная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деятельность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218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Объем инвестиций в основной капитал за счет всех источников финансирования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248,03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158.9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IV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Денежные доходы населения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79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Доходы населения муниципального образования, всего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4174,52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3958.7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9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Среднедушевые денежные доходы ( в месяц)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руб./чел.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17932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17021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79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V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Потребительский рынок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9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Оборот розничной торговли в ценах соответствующего периода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829,50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794.2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79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Оборот общественного питания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38,3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38.6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14351" y="806451"/>
          <a:ext cx="6804405" cy="9143999"/>
        </p:xfrm>
        <a:graphic>
          <a:graphicData uri="http://schemas.openxmlformats.org/drawingml/2006/table">
            <a:tbl>
              <a:tblPr/>
              <a:tblGrid>
                <a:gridCol w="399942"/>
                <a:gridCol w="2572883"/>
                <a:gridCol w="667192"/>
                <a:gridCol w="466753"/>
                <a:gridCol w="466753"/>
                <a:gridCol w="845051"/>
                <a:gridCol w="1385831"/>
              </a:tblGrid>
              <a:tr h="4270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20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8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Участие воспитанников ДЮСШ этапа спортивной подготовки в соревнованиях (муниципальных, региональных, областных), тренировочных сборов.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В соответствии с Календарным планом в муниципальных соревнованиях приняли участие   80 % воспитанников,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окружных и областных  соревнованиях 40%  воспитанников, средний показатель составляет 60% 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5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 3  Совершенствование  и качественное обновление учебно-материальной базы физической культуры и спорта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спортивного инвентаря и оборудования для групп спортивно-оздоровительного этапа, этапа начальной подготовки, тренировочного этапа.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188,3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 2020 год 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20 футбольных мячей,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19 хоккейных клюшек и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вратарская клюшка.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Барьер  </a:t>
                      </a:r>
                      <a:r>
                        <a:rPr lang="ru-RU" sz="7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л\а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-  6 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Лыжи для ЭНП – 30 пар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Ботинки лыжные -17 пар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Палки лыжные – 20 пар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Всего 113 единиц спортивного инвентаря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спортивного инвентаря и оборудования для групп этапа спортивной подготовки по видам спорта.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   112,2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 2020 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 качественный лыжный инвентарь:  1. Лыжи гоночные  39 пар,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2. лыжные ботинки -  32  пары,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 лыжные палки- 13 пар,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4. лыжный комбинезон-  17 шт.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Всего 101 единица.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9812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4 Обеспечение соответствия состояния зданий и сооружений  образовательных учреждений Шалинского городского округа требованиям пожарной безопасности  и санитарного законодательства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0051" marR="20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9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зданий и помещений муниципальных общеобразовательных учреждений отвечающих требованиям пожарной безопасности и санитарного законодательства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rgbClr val="FF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На 2020 год были заключены договоры на обслуживание  пожарной сигнализации и  выполнение  САНПИН  </a:t>
                      </a:r>
                    </a:p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 микроклимат, исследование питьевой воды, уровень  освещенности).</a:t>
                      </a:r>
                    </a:p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 2020 год предписаний  по санитарному законодательству и противопожарной  безопасности   нет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43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5 . Создание условий для сохранения  и развития кадрового потенциала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Обеспечение соотношения средней заработной платы работников учреждений дополнительного образования и средней заработной платы по экономике Свердловской области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rgbClr val="FF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Средняя заработная плата педагогических работников  ДЮСШ за 2020 года  составляет </a:t>
                      </a:r>
                    </a:p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37 675, тыс. рублей, что составляет  100  % от средней заработной платы учителей ШГО.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37160">
                <a:tc gridSpan="7">
                  <a:txBody>
                    <a:bodyPr/>
                    <a:lstStyle/>
                    <a:p>
                      <a:pPr marL="342900" marR="0" lvl="0" indent="-34290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Подпрограмма  16. «Развитие туризма на территории Шалинского городского округа до 2023 года» 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1679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Создание условий для развития внутреннего и въездного туризма на территории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Шалинского городского округа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1679">
                <a:tc gridSpan="7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1. Организация мероприятий, направленных на развитие объектов, предназначенных для организации досуга, в том числе объектов познавательного назначения, исторических, социально-культурных, объектов для приема экскурсантов и территории объектов, находящихся в муниципальной собственности, предназначенных для организации досуга жителей муниципальных образований.</a:t>
                      </a: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2. Сохранение и популяризация   культурно-исторического  и природного наследия                 </a:t>
                      </a:r>
                      <a:b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</a:b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Шалинского городского округа.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ценовых экспертиз проектных (сметных) документаций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разработанных эскизных проектов, проектно-сметной документации, 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81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благоустроенных туристических стоянок, предназначенных для организации досуга, в том числе познавательного назначения, исторических, социально-культурных, для приема экскурсантов из запланированных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45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проведенных инженерных изысканий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30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14350" y="806451"/>
          <a:ext cx="6804405" cy="9571795"/>
        </p:xfrm>
        <a:graphic>
          <a:graphicData uri="http://schemas.openxmlformats.org/drawingml/2006/table">
            <a:tbl>
              <a:tblPr/>
              <a:tblGrid>
                <a:gridCol w="399942"/>
                <a:gridCol w="2572883"/>
                <a:gridCol w="667192"/>
                <a:gridCol w="466753"/>
                <a:gridCol w="466753"/>
                <a:gridCol w="845051"/>
                <a:gridCol w="1385831"/>
              </a:tblGrid>
              <a:tr h="4063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20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23596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5. Муниципальная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«Развитие системы образования Шалинского городского округа до 2023 года» 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68061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1. Подпрограмма «Развитие системы дошкольного образования в Шалинском городском округе до 2023 года»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6806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Обеспечение доступности дошкольного образования для детей в возрасте от 1,5 до 7 лет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26806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Задача: Обеспечение предоставления общедоступного и бесплатного дошкольного, начального общего, основного общего и среднего общего образования в муниципальных образовательных организациях Шалинского городского округа; 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42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(от 1 года до 3 лет)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262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221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84,4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Зачисление детей в возрасте от 1 года до 3 лет уменьшилось в связи со сменой места жительства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2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(от 3 лет до 8 лет)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764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98,2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Отчисление детей в возрасте от 3 года до 8 лет в связи со сменой места жительства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15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образовательных организаций, в которых проведен антитеррористические мероприятия от общего количества образовательных организаций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E3E5"/>
                    </a:solidFill>
                  </a:tcPr>
                </a:tc>
              </a:tr>
              <a:tr h="180086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2. Подпрограмма «Развитие системы общего образования в Шалинском городском округе до 2023 года»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11">
                <a:tc gridSpan="7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Цель: 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Задача: Обеспечение детей современными условиями при реализации государственного стандарта общего образования в муниципальных образовательных организациях Шалинского городского округа;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02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4.1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(от 1 года до 3 лет)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71,4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Зачисление  детей в возрасте от 1 года до 3 лет уменьшилось в связи со сменой места жительства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2002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4.2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(от 3 лет до 8 лет)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93,0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Отчисление детей в возрасте от 3 года до 8 лет в связи со сменой места жительства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15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4.3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(начальное общее образование)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чел-к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972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927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Зачисление детей в 1 класс уменьшилось в связи со сменой места жительства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3003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4.4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(основное общее образование)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чел-к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1180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1213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102,8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Увеличение численности обучающихся в связи с переводом детей со ступени начального общего образования в основное общее образование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2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4.5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Число обучающихся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(среднее общее образование)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чел-к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177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172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97,2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Уменьшение численности обучающихся   в связи с поступлением их в среднее специальные заведения.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55055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4.6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человеко-часов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Человеко-часов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23265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22494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 связи с переходом образовательных учреждений Шалинского городского округа на особый режим функционирования, повлекло за собой снижение посещаемости детей по программам дополнительного образования. 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15">
                <a:tc>
                  <a:txBody>
                    <a:bodyPr/>
                    <a:lstStyle/>
                    <a:p>
                      <a:pPr indent="-44450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  4.7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 образовательных организаций, в которых проведены антитеррористические мероприятия от общего количества образовательных организаций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945045">
                <a:tc>
                  <a:txBody>
                    <a:bodyPr/>
                    <a:lstStyle/>
                    <a:p>
                      <a:pPr indent="-44450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4.8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Число общеобразовательных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 (Данный  показатель будет достигнут  при условии софинансирования с областного и федерального  бюджета)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4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4,9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детей-сирот,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родителя, обучающихся в муниципальных образовательных организациях, которым обеспечены дополнительные гарантии по социальной поддержке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25025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педагогических работников общеобразовательных организаций, получающих вознаграждение за классное руководство, в общей численности педагогических работников такой категории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31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38151" y="806451"/>
          <a:ext cx="6880605" cy="9576244"/>
        </p:xfrm>
        <a:graphic>
          <a:graphicData uri="http://schemas.openxmlformats.org/drawingml/2006/table">
            <a:tbl>
              <a:tblPr/>
              <a:tblGrid>
                <a:gridCol w="331076"/>
                <a:gridCol w="2631161"/>
                <a:gridCol w="682305"/>
                <a:gridCol w="477325"/>
                <a:gridCol w="477325"/>
                <a:gridCol w="864192"/>
                <a:gridCol w="1417221"/>
              </a:tblGrid>
              <a:tr h="3880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17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5814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       Задача: Осуществление мероприятий по организации питания в муниципальных образовательных организациях  Шалинского городского округа.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58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6.1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учащихся льготных категорий указанных в статье 22 Закона Свердловской области от 15.07.2013г.№ 78-ОЗ « Об образовании в Свердловской области», обеспеченных организованных горячим питанием, от общего количества учащихся льготных категорий.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21081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6.2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29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3. Подпрограмма «Развитие системы дополнительного образования, отдыха и оздоровления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 Шалинском городском округе до 2023 года»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29">
                <a:tc gridSpan="7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 Цель: Обеспечение доступности качественных образовательных услуг в сфере дополнительного образования;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2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7.1    Задача: Организация предоставления дополнительного образования детей в муниципальных образовательных учреждениях Шалинского городского округа.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3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7.2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человеко-часов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человеко-час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83052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83223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35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7.3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 образовательных организаций, в которых проведены антитеррористические мероприятия от общего количества образовательных организаций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15058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7.4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 в возрасте от 5 до 18 лет, получающих дополнительное образование с использованием сертификата дополнительного образования, в общей численности детей, получающих дополнительное образование за счет бюджетных средств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3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7.5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 в возрасте от 5 до 18 лет, использующих сертификаты дополнительного образования в статусе сертификатов персонифицированного финансирования, в общей численности детей в возрасте от 5 до 18 лет, проживающих на территории муниципалитета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223,1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Постановлением главы ШГО от 31.10.2019 года № 77 установлен статус сертификата персонифицированного финансирования как «сертификат-возможности», который позволяет осуществлять подачу заявок на обучение в рамках общего объема средств сертификатов дополнительного образования, не ограничивая количество зачислений и количество сертификатов, используемых в качестве сертификата персонифицированного финансирования.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15058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Calibri"/>
                          <a:cs typeface="Times New Roman"/>
                        </a:rPr>
                        <a:t>7.6</a:t>
                      </a: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детей-инвалидов в возрасте от 5 до 18 лет, получающих дополнительное образование, в общей численности детей инвалидов такого возраста (Данный  показатель будет достигнут  при условии софинансирования с  федерального  бюджета)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8.  Цель: Создание условий для сохранения здоровья и развития детей в Шалинском городском округе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9.  Задача: Обеспечение организации различных  форм отдыха и оздоровления детей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76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9.1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 и подростков в возрасте от 6,5 до 17 лет, получивших услуги по организации отдыха и оздоровления, в общей численности детей в возрасте от 6,5 до 17 лет, обучающихся  в общеобразовательных организациях (Данный  показатель будет достигнут  при условии софинансирования с областного бюджета)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 2020 год заключено соглашение с Министерством образования и молодежной политики Свердловской области с целевым показателем охвата детей отдыхом и оздоровлением 1906 человек.  Ввиду того, что распространение на территории Свердловской области </a:t>
                      </a:r>
                      <a:r>
                        <a:rPr lang="ru-RU" sz="7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коронавирусной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инфекции </a:t>
                      </a:r>
                      <a:r>
                        <a:rPr lang="en-US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COVID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-19 повлекло снижение охвата детей отдыхом и оздоровлением, заключено дополнительное соглашение об  уменьшении показателей результативности использования субсидии и объема предусмотренных средств. По факту оздоровили 420 человек.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1440624" y="324218"/>
            <a:ext cx="51498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ДОСТИЖЕНИ</a:t>
            </a:r>
            <a:r>
              <a:rPr lang="ru-RU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ЦЕЛЕВЫХ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ПОКАЗАТЕЛЕЙ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МУНИЦИПАЛЬНЫХ </a:t>
            </a: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ПРОГРАММ  </a:t>
            </a:r>
            <a:r>
              <a:rPr lang="ru-RU" sz="12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45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201</a:t>
            </a:r>
            <a:r>
              <a:rPr lang="ru-RU"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8 </a:t>
            </a:r>
            <a:r>
              <a:rPr sz="1200" b="1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ГОДУ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6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32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5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ДОСТИЖЕНИЕ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ЦЕЛЕВЫХ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ПОКАЗАТЕЛЕЙ</a:t>
              </a:r>
              <a:r>
                <a:rPr lang="ru-RU" sz="1000" b="1" spc="-1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МУНИЦИПАЛЬНЫХ </a:t>
              </a:r>
              <a:r>
                <a:rPr lang="ru-RU" sz="1000" b="1" spc="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lang="ru-RU" sz="1000" b="1" spc="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2020</a:t>
              </a:r>
              <a:r>
                <a:rPr lang="ru-RU" sz="100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38151" y="806451"/>
          <a:ext cx="6880605" cy="9399269"/>
        </p:xfrm>
        <a:graphic>
          <a:graphicData uri="http://schemas.openxmlformats.org/drawingml/2006/table">
            <a:tbl>
              <a:tblPr/>
              <a:tblGrid>
                <a:gridCol w="331076"/>
                <a:gridCol w="2631161"/>
                <a:gridCol w="682305"/>
                <a:gridCol w="477325"/>
                <a:gridCol w="477325"/>
                <a:gridCol w="864192"/>
                <a:gridCol w="1417221"/>
              </a:tblGrid>
              <a:tr h="4270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N 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Цели, задачи и целевые показатели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Значение  целевого  </a:t>
                      </a:r>
                      <a:b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 выполнения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Причины отклонения от планового </a:t>
                      </a:r>
                      <a:r>
                        <a:rPr lang="ru-RU" sz="800" b="1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значения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120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4808" marR="14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3B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9.2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детей в возрасте от 6,5 до 18 лет (за исключением детей-сирот и детей, оставшихся без попечения родителей, детей, находящихся в трудной жизненной ситуации) обучающихся в общеобразовательных организациях, получивших услуги по организации отдыха и оздоровления в учебное время  от общей численности детей в общеобразовательных организациях (Данный  показатель будет достигнут  при условии софинансирования с областного бюджета)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Распространение на территории Свердловской области </a:t>
                      </a:r>
                      <a:r>
                        <a:rPr lang="ru-RU" sz="7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коронавирусной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инфекции </a:t>
                      </a:r>
                      <a:r>
                        <a:rPr lang="en-US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COVID</a:t>
                      </a: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-19  привело к заключению доп.соглашение с Министерством образования и молодежной политики Свердловской области о расторжении соглашения по организации и  обеспечению отдыха  и оздоровления детей (за исключением детей-сирот и детей, оставшихся без попечения родителей, находящихся в трудной жизненной ситуации) в учебное время, включая мероприятия по обеспечению безопасности их жизни и здоровья.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4. Подпрограмма «Обеспечение реализации муниципальной программы «Развитие системы образования Шалинского городского округа до 2023 года»</a:t>
                      </a:r>
                      <a:endParaRPr lang="ru-RU" sz="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   Цель: Создание материально-технических условий для обеспечения деятельности муниципальных общеобразовательных организаций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11   Задача: Обеспечение исполнения полномочий Управления образованием Шалинского городского округа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11.1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Доля принятых надзорными органами образовательных организаций к новому учебному году от общего количества образовательных организаций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Остаток средств на обеспечение мероприятий по созданию материально-технических условий для обеспечения деятельности муниципальных образовательных организаций будет  профинансирован после предоставления актов выполненных работ  за услуги связи и интернет, коммунальные услуги  в январе 2021года 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6. Муниципальная программа </a:t>
                      </a: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800" b="1" i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муниципальными финансами Шалинского городского округа  </a:t>
                      </a:r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до 2023 года»</a:t>
                      </a:r>
                      <a:endParaRPr lang="ru-RU" sz="800" i="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1 «ЭФФЕКТИВНОЕ УПРАВЛЕНИЕ МУНИЦИПАЛЬНЫМ ДОЛГОМ  ГОРОДСКОГО  ОКРУГА»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1 «ОБЕСПЕЧЕНИЕ ФИНАНСИРОВАНИЯ ДЕФИЦИТА БЮДЖЕТА ГОРОДСКОГО ОКРУГА ПРИ СОХРАНЕНИИ ЕГО ФИНАНСОВОЙ УСТОЙЧИВОСТИ»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700" dirty="0" smtClean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Отношение объема заимствований городского округа  в отчетном финансовом году к сумме, направляемой в отчетном финансовом году на финансирование дефицита бюджета и (или) погашение долговых обязательств  бюджета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коэффициент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Отношение объема муниципального долга  городского округа к общему годовому объему доходов бюджета городского округа без учета безвозмездных поступлений в отчетном финансовом году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850" algn="ctr"/>
                          <a:tab pos="779145" algn="l"/>
                        </a:tabLs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Отношение объема расходов на обслуживание муниципального долга городского округа  к объему расходов  бюджета городского округа, за исключением объема расходов, которые осуществляются за счет субвенций, предоставляемых из областного  бюджета, в отчетном финансовом году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Цель 2 «ОБЕСПЕЧЕНИЕ УСЛОВИЙ ДЛЯ РЕАЛИЗАЦИИ МЕРОПРИЯТИЙ МУНИЦИПАЛЬНОЙ ПРОГРАММЫ В СООТВЕТСТВИИ С УСТАНОВЛЕННЫМИ СРОКАМИ И ЗАДАЧАМИ»</a:t>
                      </a:r>
                      <a:endParaRPr lang="ru-RU" sz="8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Задача 2  «ОБЕСПЕЧЕНИЕ ЭФФЕКТИВНОЙ ДЕЯТЕЛЬНОСТИ ФИНАНСОВОГО УПРАЛЕНИЯ АДМИНИСТРАЦИИ ШАЛИНСКОГО ГОРОДСКОГО ОКРУГА ПО РЕАЛИЗАЦИИ МУНИЦИПАЛЬНОЙ ПРОГРАММЫ «УПРАВЛЕНИЕ МУНИЦИПАЛЬНЫМИ ФИНАНСАМИ ШАЛИНСКОГО ГОРОДСКОГО ОКРУГА ДО 2023 ГОДА»</a:t>
                      </a:r>
                      <a:endParaRPr lang="ru-RU" sz="7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Уровень обеспеченности сотрудников  Финансового управления администрации Шалинского городского округа  автоматизированными рабочими местами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Приобретение</a:t>
                      </a:r>
                      <a:r>
                        <a:rPr lang="ru-RU" sz="700" baseline="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рабочих станций, офисной техники, программного обеспечения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Обеспечение сохранности данных в информационных системах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Уровень финансирования Финансового управления администрации  Шалинского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проценты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23"/>
            <a:ext cx="7739227" cy="181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1813889"/>
            <a:ext cx="989241" cy="682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9628" y="1813889"/>
            <a:ext cx="910361" cy="9094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8635313"/>
            <a:ext cx="1366850" cy="2272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1516" y="9305962"/>
            <a:ext cx="5474208" cy="1602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003" y="1601977"/>
            <a:ext cx="6119977" cy="3174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7253" y="1763713"/>
            <a:ext cx="5823585" cy="661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sz="1400" dirty="0" smtClean="0"/>
              <a:t>        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ru-RU" dirty="0" smtClean="0"/>
              <a:t>Бюджет для граждан составлен</a:t>
            </a:r>
          </a:p>
          <a:p>
            <a:pPr algn="ctr"/>
            <a:r>
              <a:rPr lang="ru-RU" dirty="0" smtClean="0"/>
              <a:t>на основе решения Думы Шалинского городского округа </a:t>
            </a:r>
          </a:p>
          <a:p>
            <a:pPr algn="ctr"/>
            <a:r>
              <a:rPr lang="ru-RU" dirty="0" smtClean="0"/>
              <a:t>«Об исполнении бюджета Шалинского городского округа за 2020 год»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Над проектом работали: 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 smtClean="0"/>
              <a:t>р.п.Шаля ул. Орджоникидзе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(34358) 2-25-38</a:t>
            </a:r>
            <a:r>
              <a:rPr lang="ru-RU" dirty="0" smtClean="0"/>
              <a:t>; Факс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Интернет-сайт: </a:t>
            </a:r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shalya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Режим работы: понедельник -</a:t>
            </a:r>
            <a:r>
              <a:rPr lang="en-US" dirty="0" smtClean="0"/>
              <a:t> </a:t>
            </a:r>
            <a:r>
              <a:rPr lang="ru-RU" dirty="0" smtClean="0"/>
              <a:t>четверг </a:t>
            </a:r>
            <a:endParaRPr lang="en-US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dirty="0" smtClean="0"/>
              <a:t> часов, </a:t>
            </a:r>
            <a:endParaRPr lang="en-US" dirty="0" smtClean="0"/>
          </a:p>
          <a:p>
            <a:pPr algn="ctr"/>
            <a:r>
              <a:rPr lang="ru-RU" dirty="0" smtClean="0"/>
              <a:t>пятница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16:30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суббота-воскресенье   выходной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2672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Единица измерения</a:t>
                      </a:r>
                      <a:endParaRPr lang="ru-RU" sz="800" b="1" spc="-10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 defTabSz="914400" eaLnBrk="1" fontAlgn="auto" latinLnBrk="0" hangingPunct="1">
                        <a:lnSpc>
                          <a:spcPts val="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План 2020 год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2020 год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VI</a:t>
                      </a: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Демографические показатели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Численность и состав населения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1.1. Численность постоянного населения муниципального образования (на начало года)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19358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19358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1.2. Среднегодовая численность населения муниципального образования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19400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19400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803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1.3. Численность детей в возрасте 3-7 лет (дошкольного возраста)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1562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1468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1.4. Численность детей и подростков в возрасте 8-17 лет (школьного возраста)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2364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2514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1.5. Численность населения в трудоспособном</a:t>
                      </a:r>
                      <a:r>
                        <a:rPr lang="ru-RU" sz="800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возрасте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10050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9874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1.6. Численность населения старше трудоспособного возраста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5298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5165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Естественное движение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2.1. Число родившихся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270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224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2.2. Число умерших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чел.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550" y="3702050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Все стоимостные показатели рассчитываются в ценах текущих лет</a:t>
            </a: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083183"/>
          <a:ext cx="6623994" cy="1251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002"/>
                <a:gridCol w="899998"/>
                <a:gridCol w="899998"/>
                <a:gridCol w="899998"/>
                <a:gridCol w="899998"/>
              </a:tblGrid>
              <a:tr h="35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8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1079473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1063091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98,5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116,5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800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Налоговые </a:t>
                      </a:r>
                      <a:r>
                        <a:rPr sz="800" spc="-4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lang="ru-RU" sz="8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неналоговые</a:t>
                      </a:r>
                      <a:r>
                        <a:rPr sz="800" spc="-6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246574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246551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99,9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92,3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Безвозмездные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поступления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832899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816540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98,0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126,6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Расходы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1086041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1049511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96,6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116,7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Дефицит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(-),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профицит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(+)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-6568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+13580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66750" y="3168650"/>
          <a:ext cx="6623994" cy="4085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000"/>
                <a:gridCol w="899998"/>
                <a:gridCol w="985953"/>
                <a:gridCol w="814043"/>
              </a:tblGrid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1725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Источники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финансирования дефицита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бюджета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6568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-13580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-206,8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источники внутреннего финансирования бюджета</a:t>
                      </a:r>
                    </a:p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 них: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-24602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-16856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Исполнение муниципальных гарантий городских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-23456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-23456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Возврат бюджетных кредитов, предоставленных юридическим лицам из бюджетов городских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3254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Получение кредитов от других бюджетов бюджетной системы Российской Федерации  бюджетами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городских округов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11000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11000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Погашение бюджетами городских округов кредитов  от других бюджетов бюджетной системы Российской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Федерации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-15400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-4400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28,6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Изменение остатков средств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31170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3276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остатков средств, всего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-1091455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-1091455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остатков средств, всего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1094731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1094731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666750" y="26352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6750" y="2787650"/>
            <a:ext cx="3886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Источники финансирования </a:t>
            </a: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дефицита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750" y="806450"/>
            <a:ext cx="3200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Б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юджет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62419" y="862431"/>
            <a:ext cx="7623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62750" y="2863850"/>
            <a:ext cx="685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6750" y="8045450"/>
            <a:ext cx="66497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solidFill>
                  <a:srgbClr val="00B8BE"/>
                </a:solidFill>
                <a:latin typeface="Trebuchet MS"/>
                <a:cs typeface="Trebuchet MS"/>
              </a:rPr>
              <a:t>Безвозмездные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поступления </a:t>
            </a: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из</a:t>
            </a:r>
            <a:r>
              <a:rPr sz="1200" b="1" spc="1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областного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0"/>
              </a:spcBef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40" name="object 22"/>
          <p:cNvGraphicFramePr>
            <a:graphicFrameLocks noGrp="1"/>
          </p:cNvGraphicFramePr>
          <p:nvPr/>
        </p:nvGraphicFramePr>
        <p:xfrm>
          <a:off x="666750" y="8426450"/>
          <a:ext cx="6623994" cy="1460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002"/>
                <a:gridCol w="899998"/>
                <a:gridCol w="899998"/>
                <a:gridCol w="899998"/>
                <a:gridCol w="899998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8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834808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818449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98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-16,3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00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Дотации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398897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398897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Субсидии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86727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71104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82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-15,6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Субвенции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316085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315616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99,8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0,5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Иные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межбюджетные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трансферты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33099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32832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99,2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800" dirty="0" smtClean="0">
                          <a:latin typeface="Century Gothic"/>
                          <a:cs typeface="Century Gothic"/>
                        </a:rPr>
                        <a:t>-0,3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42" name="object 27"/>
          <p:cNvSpPr/>
          <p:nvPr/>
        </p:nvSpPr>
        <p:spPr>
          <a:xfrm>
            <a:off x="666750" y="7893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197" name="object 23"/>
          <p:cNvGraphicFramePr>
            <a:graphicFrameLocks noGrp="1"/>
          </p:cNvGraphicFramePr>
          <p:nvPr/>
        </p:nvGraphicFramePr>
        <p:xfrm>
          <a:off x="438150" y="1416050"/>
          <a:ext cx="7010401" cy="2341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838200"/>
                <a:gridCol w="914400"/>
                <a:gridCol w="838200"/>
                <a:gridCol w="609600"/>
                <a:gridCol w="609600"/>
                <a:gridCol w="609600"/>
                <a:gridCol w="609601"/>
              </a:tblGrid>
              <a:tr h="21609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82563" marR="205104" indent="0" algn="ctr">
                        <a:lnSpc>
                          <a:spcPts val="800"/>
                        </a:lnSpc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о бюджете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975" marR="46990" algn="ctr">
                        <a:lnSpc>
                          <a:spcPts val="8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очненная  сводная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тная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74663" indent="-474663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Изменение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основных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характеристик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447040" marR="107314" indent="-332740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07314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</a:t>
                      </a:r>
                      <a:r>
                        <a:rPr sz="1000" b="1" spc="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b="1" spc="-1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окончательной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редакции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91770" marR="177800" indent="-9525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77800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sz="1000" b="1" spc="-1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Уточненная</a:t>
                      </a:r>
                      <a:r>
                        <a:rPr sz="1000" b="1" spc="-10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бюджетная</a:t>
                      </a:r>
                      <a:r>
                        <a:rPr sz="10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.12.201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313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.20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423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</a:tr>
              <a:tr h="179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974,1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1079,5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+105,3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110,8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800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Налоговые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неналоговые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244,8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246,6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+18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100,7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7780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Безвозмездные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поступления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729,3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832,9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+103,6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114,2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Расходы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974,1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1086,0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1086,0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+111,9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111,5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+111,9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111,5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Дефицит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(-),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профицит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(+)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-6,5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8" name="object 33"/>
          <p:cNvSpPr txBox="1"/>
          <p:nvPr/>
        </p:nvSpPr>
        <p:spPr>
          <a:xfrm>
            <a:off x="514350" y="882650"/>
            <a:ext cx="55626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Изменение </a:t>
            </a:r>
            <a:r>
              <a:rPr sz="1200" b="1" spc="-5">
                <a:solidFill>
                  <a:srgbClr val="00B8BE"/>
                </a:solidFill>
                <a:latin typeface="Trebuchet MS"/>
                <a:cs typeface="Trebuchet MS"/>
              </a:rPr>
              <a:t>основных </a:t>
            </a:r>
            <a:r>
              <a:rPr sz="1200" b="1" spc="-10" smtClean="0">
                <a:solidFill>
                  <a:srgbClr val="00B8BE"/>
                </a:solidFill>
                <a:latin typeface="Trebuchet MS"/>
                <a:cs typeface="Trebuchet MS"/>
              </a:rPr>
              <a:t>характеристик</a:t>
            </a: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1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местного</a:t>
            </a:r>
            <a:r>
              <a:rPr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18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относительно  первоначально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утвержденных</a:t>
            </a:r>
            <a:r>
              <a:rPr sz="1200" b="1" spc="-15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показателей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99" name="object 38"/>
          <p:cNvSpPr txBox="1"/>
          <p:nvPr/>
        </p:nvSpPr>
        <p:spPr>
          <a:xfrm>
            <a:off x="6610350" y="11874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06" name="object 102"/>
          <p:cNvSpPr txBox="1"/>
          <p:nvPr/>
        </p:nvSpPr>
        <p:spPr>
          <a:xfrm>
            <a:off x="590550" y="4159250"/>
            <a:ext cx="4800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Структура </a:t>
            </a: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доходов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361950" y="4768850"/>
            <a:ext cx="7086600" cy="3429000"/>
            <a:chOff x="-95250" y="5911850"/>
            <a:chExt cx="7696200" cy="3351068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-95250" y="5911850"/>
              <a:ext cx="7696200" cy="3351068"/>
              <a:chOff x="-95250" y="5911850"/>
              <a:chExt cx="7696200" cy="3351068"/>
            </a:xfrm>
          </p:grpSpPr>
          <p:graphicFrame>
            <p:nvGraphicFramePr>
              <p:cNvPr id="207" name="Диаграмма 206"/>
              <p:cNvGraphicFramePr/>
              <p:nvPr/>
            </p:nvGraphicFramePr>
            <p:xfrm>
              <a:off x="4095750" y="5911850"/>
              <a:ext cx="3505200" cy="3276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08" name="Диаграмма 207"/>
              <p:cNvGraphicFramePr/>
              <p:nvPr/>
            </p:nvGraphicFramePr>
            <p:xfrm>
              <a:off x="-95250" y="5986318"/>
              <a:ext cx="3505200" cy="3276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243" name="Группа 242"/>
            <p:cNvGrpSpPr/>
            <p:nvPr/>
          </p:nvGrpSpPr>
          <p:grpSpPr>
            <a:xfrm>
              <a:off x="2470150" y="6433127"/>
              <a:ext cx="2106841" cy="1631604"/>
              <a:chOff x="2344509" y="5899727"/>
              <a:chExt cx="2106841" cy="1631604"/>
            </a:xfrm>
          </p:grpSpPr>
          <p:grpSp>
            <p:nvGrpSpPr>
              <p:cNvPr id="210" name="Группа 193"/>
              <p:cNvGrpSpPr/>
              <p:nvPr/>
            </p:nvGrpSpPr>
            <p:grpSpPr>
              <a:xfrm>
                <a:off x="2388959" y="6750050"/>
                <a:ext cx="2007870" cy="142240"/>
                <a:chOff x="2560789" y="3384359"/>
                <a:chExt cx="2007870" cy="142240"/>
              </a:xfrm>
            </p:grpSpPr>
            <p:sp>
              <p:nvSpPr>
                <p:cNvPr id="227" name="object 53"/>
                <p:cNvSpPr/>
                <p:nvPr/>
              </p:nvSpPr>
              <p:spPr>
                <a:xfrm>
                  <a:off x="2560789" y="3384359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8" name="object 60"/>
                <p:cNvSpPr/>
                <p:nvPr/>
              </p:nvSpPr>
              <p:spPr>
                <a:xfrm>
                  <a:off x="3856189" y="3384359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9" name="object 61"/>
                <p:cNvSpPr txBox="1"/>
                <p:nvPr/>
              </p:nvSpPr>
              <p:spPr>
                <a:xfrm>
                  <a:off x="2789389" y="3384359"/>
                  <a:ext cx="1676400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8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 </a:t>
                  </a:r>
                  <a:r>
                    <a:rPr sz="8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8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8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доходы физических лиц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1" name="Группа 194"/>
              <p:cNvGrpSpPr/>
              <p:nvPr/>
            </p:nvGrpSpPr>
            <p:grpSpPr>
              <a:xfrm>
                <a:off x="2427263" y="6942282"/>
                <a:ext cx="1953794" cy="142240"/>
                <a:chOff x="2599093" y="3576591"/>
                <a:chExt cx="1953794" cy="142240"/>
              </a:xfrm>
            </p:grpSpPr>
            <p:sp>
              <p:nvSpPr>
                <p:cNvPr id="224" name="object 47"/>
                <p:cNvSpPr/>
                <p:nvPr/>
              </p:nvSpPr>
              <p:spPr>
                <a:xfrm>
                  <a:off x="2599093" y="3576591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5" name="object 54"/>
                <p:cNvSpPr/>
                <p:nvPr/>
              </p:nvSpPr>
              <p:spPr>
                <a:xfrm>
                  <a:off x="3840416" y="3576591"/>
                  <a:ext cx="712471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6" name="object 62"/>
                <p:cNvSpPr txBox="1"/>
                <p:nvPr/>
              </p:nvSpPr>
              <p:spPr>
                <a:xfrm>
                  <a:off x="2847358" y="3576591"/>
                  <a:ext cx="1451610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800" spc="2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Акцизы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2" name="Группа 195"/>
              <p:cNvGrpSpPr/>
              <p:nvPr/>
            </p:nvGrpSpPr>
            <p:grpSpPr>
              <a:xfrm>
                <a:off x="2427264" y="7389090"/>
                <a:ext cx="1953792" cy="142241"/>
                <a:chOff x="2599094" y="4023399"/>
                <a:chExt cx="1953792" cy="142241"/>
              </a:xfrm>
            </p:grpSpPr>
            <p:sp>
              <p:nvSpPr>
                <p:cNvPr id="221" name="object 48"/>
                <p:cNvSpPr/>
                <p:nvPr/>
              </p:nvSpPr>
              <p:spPr>
                <a:xfrm>
                  <a:off x="2599094" y="4023400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2" name="object 55"/>
                <p:cNvSpPr/>
                <p:nvPr/>
              </p:nvSpPr>
              <p:spPr>
                <a:xfrm>
                  <a:off x="3840416" y="4023400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3" name="object 64"/>
                <p:cNvSpPr txBox="1"/>
                <p:nvPr/>
              </p:nvSpPr>
              <p:spPr>
                <a:xfrm>
                  <a:off x="2681849" y="4023399"/>
                  <a:ext cx="1828799" cy="122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8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8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800" spc="-85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800" spc="3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совокупный доход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3" name="Группа 199"/>
              <p:cNvGrpSpPr/>
              <p:nvPr/>
            </p:nvGrpSpPr>
            <p:grpSpPr>
              <a:xfrm>
                <a:off x="2427263" y="6569941"/>
                <a:ext cx="1981200" cy="142240"/>
                <a:chOff x="2599093" y="3204250"/>
                <a:chExt cx="1981200" cy="142240"/>
              </a:xfrm>
            </p:grpSpPr>
            <p:sp>
              <p:nvSpPr>
                <p:cNvPr id="218" name="object 49"/>
                <p:cNvSpPr/>
                <p:nvPr/>
              </p:nvSpPr>
              <p:spPr>
                <a:xfrm>
                  <a:off x="2599093" y="3204250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9" name="object 56"/>
                <p:cNvSpPr/>
                <p:nvPr/>
              </p:nvSpPr>
              <p:spPr>
                <a:xfrm>
                  <a:off x="3840416" y="3204250"/>
                  <a:ext cx="712471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0" name="object 65"/>
                <p:cNvSpPr txBox="1"/>
                <p:nvPr/>
              </p:nvSpPr>
              <p:spPr>
                <a:xfrm>
                  <a:off x="2599093" y="3204250"/>
                  <a:ext cx="1981200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8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8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8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8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имущество физических лиц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4" name="Группа 200"/>
              <p:cNvGrpSpPr/>
              <p:nvPr/>
            </p:nvGrpSpPr>
            <p:grpSpPr>
              <a:xfrm>
                <a:off x="2427263" y="7165686"/>
                <a:ext cx="1953794" cy="142240"/>
                <a:chOff x="2599093" y="3799995"/>
                <a:chExt cx="1953794" cy="142240"/>
              </a:xfrm>
            </p:grpSpPr>
            <p:sp>
              <p:nvSpPr>
                <p:cNvPr id="215" name="object 50"/>
                <p:cNvSpPr/>
                <p:nvPr/>
              </p:nvSpPr>
              <p:spPr>
                <a:xfrm>
                  <a:off x="2599093" y="3799995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6" name="object 57"/>
                <p:cNvSpPr/>
                <p:nvPr/>
              </p:nvSpPr>
              <p:spPr>
                <a:xfrm>
                  <a:off x="3840416" y="3799995"/>
                  <a:ext cx="712471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7" name="object 66"/>
                <p:cNvSpPr txBox="1"/>
                <p:nvPr/>
              </p:nvSpPr>
              <p:spPr>
                <a:xfrm>
                  <a:off x="3095623" y="3799996"/>
                  <a:ext cx="1057199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8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Госпошлина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30" name="Группа 200"/>
              <p:cNvGrpSpPr/>
              <p:nvPr/>
            </p:nvGrpSpPr>
            <p:grpSpPr>
              <a:xfrm>
                <a:off x="2427263" y="6346536"/>
                <a:ext cx="1981200" cy="142240"/>
                <a:chOff x="2599093" y="2804886"/>
                <a:chExt cx="1981200" cy="142240"/>
              </a:xfrm>
            </p:grpSpPr>
            <p:sp>
              <p:nvSpPr>
                <p:cNvPr id="231" name="object 50"/>
                <p:cNvSpPr/>
                <p:nvPr/>
              </p:nvSpPr>
              <p:spPr>
                <a:xfrm>
                  <a:off x="2599093" y="2804886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2" name="object 57"/>
                <p:cNvSpPr/>
                <p:nvPr/>
              </p:nvSpPr>
              <p:spPr>
                <a:xfrm>
                  <a:off x="3840416" y="2804886"/>
                  <a:ext cx="712471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3" name="object 66"/>
                <p:cNvSpPr txBox="1"/>
                <p:nvPr/>
              </p:nvSpPr>
              <p:spPr>
                <a:xfrm>
                  <a:off x="2599093" y="2804888"/>
                  <a:ext cx="1981200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8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Земельный налог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34" name="Группа 200"/>
              <p:cNvGrpSpPr/>
              <p:nvPr/>
            </p:nvGrpSpPr>
            <p:grpSpPr>
              <a:xfrm>
                <a:off x="2427263" y="6123132"/>
                <a:ext cx="1953794" cy="142240"/>
                <a:chOff x="2599093" y="2412282"/>
                <a:chExt cx="1953794" cy="142240"/>
              </a:xfrm>
            </p:grpSpPr>
            <p:sp>
              <p:nvSpPr>
                <p:cNvPr id="235" name="object 50"/>
                <p:cNvSpPr/>
                <p:nvPr/>
              </p:nvSpPr>
              <p:spPr>
                <a:xfrm>
                  <a:off x="2599093" y="2412282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6" name="object 57"/>
                <p:cNvSpPr/>
                <p:nvPr/>
              </p:nvSpPr>
              <p:spPr>
                <a:xfrm>
                  <a:off x="3840416" y="2412282"/>
                  <a:ext cx="712471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7" name="object 66"/>
                <p:cNvSpPr txBox="1"/>
                <p:nvPr/>
              </p:nvSpPr>
              <p:spPr>
                <a:xfrm>
                  <a:off x="2930113" y="2412283"/>
                  <a:ext cx="1190169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8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Неналоговые доходы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39" name="Группа 200"/>
              <p:cNvGrpSpPr/>
              <p:nvPr/>
            </p:nvGrpSpPr>
            <p:grpSpPr>
              <a:xfrm>
                <a:off x="2344509" y="5899727"/>
                <a:ext cx="2106841" cy="142240"/>
                <a:chOff x="2516339" y="2016067"/>
                <a:chExt cx="2106841" cy="142240"/>
              </a:xfrm>
            </p:grpSpPr>
            <p:sp>
              <p:nvSpPr>
                <p:cNvPr id="240" name="object 50"/>
                <p:cNvSpPr/>
                <p:nvPr/>
              </p:nvSpPr>
              <p:spPr>
                <a:xfrm>
                  <a:off x="2599094" y="2016067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object 57"/>
                <p:cNvSpPr/>
                <p:nvPr/>
              </p:nvSpPr>
              <p:spPr>
                <a:xfrm>
                  <a:off x="3840416" y="2016067"/>
                  <a:ext cx="712470" cy="14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object 66"/>
                <p:cNvSpPr txBox="1"/>
                <p:nvPr/>
              </p:nvSpPr>
              <p:spPr>
                <a:xfrm>
                  <a:off x="2516339" y="2016067"/>
                  <a:ext cx="2106841" cy="12565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8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Безвозмездные поступления</a:t>
                  </a:r>
                  <a:endParaRPr sz="800" dirty="0">
                    <a:latin typeface="Arial Narrow"/>
                    <a:cs typeface="Arial Narrow"/>
                  </a:endParaRPr>
                </a:p>
              </p:txBody>
            </p:sp>
          </p:grpSp>
        </p:grpSp>
      </p:grpSp>
      <p:sp>
        <p:nvSpPr>
          <p:cNvPr id="89" name="object 41"/>
          <p:cNvSpPr/>
          <p:nvPr/>
        </p:nvSpPr>
        <p:spPr>
          <a:xfrm>
            <a:off x="595630" y="3930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5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90550" y="1189563"/>
          <a:ext cx="6623995" cy="4970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280"/>
                <a:gridCol w="792343"/>
                <a:gridCol w="792343"/>
                <a:gridCol w="792343"/>
                <a:gridCol w="792343"/>
                <a:gridCol w="792343"/>
              </a:tblGrid>
              <a:tr h="351396">
                <a:tc rowSpan="2">
                  <a:txBody>
                    <a:bodyPr/>
                    <a:lstStyle/>
                    <a:p>
                      <a:pPr marL="865188" indent="-865188" algn="ctr">
                        <a:lnSpc>
                          <a:spcPct val="100000"/>
                        </a:lnSpc>
                      </a:pPr>
                      <a:r>
                        <a:rPr sz="1000" b="1" spc="-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Бюджет</a:t>
                      </a:r>
                    </a:p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Факт январь - декабрь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Отклонение , </a:t>
                      </a:r>
                      <a:r>
                        <a:rPr sz="1000" b="1" spc="4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351396">
                <a:tc vMerge="1">
                  <a:txBody>
                    <a:bodyPr/>
                    <a:lstStyle/>
                    <a:p>
                      <a:pPr marL="866140">
                        <a:lnSpc>
                          <a:spcPct val="10000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313" marR="68580" indent="-11113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2020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2019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бюджету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2019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1079471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1063091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908929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98,8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117,0</a:t>
                      </a:r>
                      <a:endParaRPr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8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000" spc="-10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том </a:t>
                      </a:r>
                      <a:r>
                        <a:rPr sz="1000" spc="-3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числе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128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Налоговые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000" b="1" spc="-15" dirty="0" err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неналоговые</a:t>
                      </a:r>
                      <a:r>
                        <a:rPr sz="1000" b="1" spc="-14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246573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246551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267024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100,0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indent="-3079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92,3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 </a:t>
                      </a:r>
                      <a:r>
                        <a:rPr lang="ru-RU" sz="1000" spc="-7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  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физических</a:t>
                      </a:r>
                      <a:r>
                        <a:rPr lang="ru-RU" sz="1000" spc="-8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лиц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149277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149274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161276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92,6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Акцизы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58832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58832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61868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95,1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2852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2852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2993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95,3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Единый налог</a:t>
                      </a:r>
                      <a:r>
                        <a:rPr lang="ru-RU" sz="1000" spc="-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на вмененный доход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3416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3416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3828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89,2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Единый сельскохозяйственный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646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39,0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 на патент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117,6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н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имущество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4771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4768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5053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9"/>
                        </a:spcBef>
                        <a:tabLst/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94,4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6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6242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6239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5584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111,7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Госпошлина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2754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2753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2827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97,4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Арендная плата за земельные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участки</a:t>
                      </a:r>
                      <a:endParaRPr lang="ru-RU" sz="1000" spc="-25" dirty="0" smtClean="0">
                        <a:solidFill>
                          <a:srgbClr val="231F2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5653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5648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6445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87,6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Доход от сдачи в аренду имущества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8903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8900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11644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76,4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Платежи при пользовании природными ресурсами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73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платных услуг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290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290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298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97,3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активов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577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577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770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74,9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Штрафные санкции, возмещение ущерба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2530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2527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3566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70,9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spc="1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Безвозмездные</a:t>
                      </a:r>
                      <a:r>
                        <a:rPr lang="ru-RU" sz="1000" b="1" spc="-8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поступления</a:t>
                      </a:r>
                      <a:endParaRPr lang="ru-RU"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832898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816540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641905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98,5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0" indent="-3492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127,2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35299" y="390741"/>
            <a:ext cx="309499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  <a:tabLst>
                <a:tab pos="542290" algn="l"/>
              </a:tabLst>
            </a:pPr>
            <a:r>
              <a:rPr sz="1800" b="1" spc="-22" baseline="2314" dirty="0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3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Исполнение</a:t>
            </a:r>
            <a:r>
              <a:rPr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 err="1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en-US" sz="1200" b="1" spc="-22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доходам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2419" y="925436"/>
            <a:ext cx="6861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0550" y="6521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3299" y="6860499"/>
            <a:ext cx="3175635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С 1 января 2020 года в бюджет Шалинского городского округа  зачисляется  от  налога  на доходы физических лиц:</a:t>
            </a:r>
          </a:p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- 15% (в соответствии с Бюджетным  кодексом Российской Федерации);</a:t>
            </a:r>
          </a:p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-  1% (в соответствии с законом Свердловской  области от 12 октября 2015 года № 99 – ОЗ «О внесении  изменений в закон Свердловской области «Об установлении единых нормативов отчислений в бюджеты муниципальных образований, расположенных на территории Свердловской области, от налога на доходы физических лиц, подлежащего зачислению в областной бюджет»). В структуре налоговых и неналоговых доходов более 60,5 % составляет  поступление налога на доходы физических лиц. </a:t>
            </a:r>
          </a:p>
          <a:p>
            <a:pPr algn="just"/>
            <a:r>
              <a:rPr lang="ru-RU" sz="1050" dirty="0" smtClean="0"/>
              <a:t>   </a:t>
            </a:r>
          </a:p>
          <a:p>
            <a:pPr algn="just"/>
            <a:r>
              <a:rPr lang="ru-RU" sz="1050" dirty="0" smtClean="0"/>
              <a:t>    </a:t>
            </a:r>
          </a:p>
          <a:p>
            <a:pPr algn="just"/>
            <a:r>
              <a:rPr lang="ru-RU" sz="1050" dirty="0" smtClean="0"/>
              <a:t> </a:t>
            </a:r>
          </a:p>
          <a:p>
            <a:pPr algn="just"/>
            <a:r>
              <a:rPr lang="ru-RU" sz="1050" dirty="0" smtClean="0"/>
              <a:t>       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9300" y="6860499"/>
            <a:ext cx="3175635" cy="1056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</a:pPr>
            <a:r>
              <a:rPr lang="ru-RU" sz="1100" dirty="0" smtClean="0">
                <a:solidFill>
                  <a:srgbClr val="231F20"/>
                </a:solidFill>
                <a:latin typeface="Century Gothic"/>
                <a:cs typeface="Century Gothic"/>
              </a:rPr>
              <a:t>В соответствии с законом Свердловской области от 26.12.2011г. № 128-ОЗ в бюджет Шалинского городского округа зачисляется 30% от налога, взимаемого в связи с применением упрощённой системы налогообложения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964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2958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EED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1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441526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14350" y="8655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102"/>
          <p:cNvSpPr txBox="1"/>
          <p:nvPr/>
        </p:nvSpPr>
        <p:spPr>
          <a:xfrm>
            <a:off x="361950" y="806450"/>
            <a:ext cx="441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Динамика налоговых и неналоговых</a:t>
            </a:r>
            <a:r>
              <a:rPr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доходов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84" name="Группа 193"/>
          <p:cNvGrpSpPr/>
          <p:nvPr/>
        </p:nvGrpSpPr>
        <p:grpSpPr>
          <a:xfrm>
            <a:off x="3181350" y="1644646"/>
            <a:ext cx="990600" cy="380999"/>
            <a:chOff x="2514980" y="3765357"/>
            <a:chExt cx="1760131" cy="118533"/>
          </a:xfrm>
        </p:grpSpPr>
        <p:sp>
          <p:nvSpPr>
            <p:cNvPr id="297" name="object 53"/>
            <p:cNvSpPr/>
            <p:nvPr/>
          </p:nvSpPr>
          <p:spPr>
            <a:xfrm>
              <a:off x="2514980" y="3765357"/>
              <a:ext cx="1489342" cy="118533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61"/>
            <p:cNvSpPr txBox="1"/>
            <p:nvPr/>
          </p:nvSpPr>
          <p:spPr>
            <a:xfrm>
              <a:off x="2617939" y="3789066"/>
              <a:ext cx="1657172" cy="766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 на </a:t>
              </a: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физических</a:t>
              </a:r>
              <a:r>
                <a:rPr lang="ru-RU" sz="800" spc="-1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лиц</a:t>
              </a:r>
              <a:endParaRPr lang="ru-RU"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5" name="Группа 194"/>
          <p:cNvGrpSpPr/>
          <p:nvPr/>
        </p:nvGrpSpPr>
        <p:grpSpPr>
          <a:xfrm>
            <a:off x="3764191" y="2822148"/>
            <a:ext cx="636359" cy="270302"/>
            <a:chOff x="2303505" y="3933197"/>
            <a:chExt cx="1766041" cy="142240"/>
          </a:xfrm>
        </p:grpSpPr>
        <p:sp>
          <p:nvSpPr>
            <p:cNvPr id="295" name="object 47"/>
            <p:cNvSpPr/>
            <p:nvPr/>
          </p:nvSpPr>
          <p:spPr>
            <a:xfrm rot="10800000">
              <a:off x="2514977" y="3933197"/>
              <a:ext cx="1554569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62"/>
            <p:cNvSpPr txBox="1"/>
            <p:nvPr/>
          </p:nvSpPr>
          <p:spPr>
            <a:xfrm>
              <a:off x="2303505" y="3962367"/>
              <a:ext cx="1451611" cy="6478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Акцизы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6" name="Группа 195"/>
          <p:cNvGrpSpPr/>
          <p:nvPr/>
        </p:nvGrpSpPr>
        <p:grpSpPr>
          <a:xfrm>
            <a:off x="3181350" y="4047906"/>
            <a:ext cx="1032058" cy="416144"/>
            <a:chOff x="2514980" y="4121062"/>
            <a:chExt cx="1727766" cy="192182"/>
          </a:xfrm>
        </p:grpSpPr>
        <p:sp>
          <p:nvSpPr>
            <p:cNvPr id="293" name="object 48"/>
            <p:cNvSpPr/>
            <p:nvPr/>
          </p:nvSpPr>
          <p:spPr>
            <a:xfrm>
              <a:off x="2514980" y="4121062"/>
              <a:ext cx="1530795" cy="192182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64"/>
            <p:cNvSpPr txBox="1"/>
            <p:nvPr/>
          </p:nvSpPr>
          <p:spPr>
            <a:xfrm>
              <a:off x="2642546" y="4164345"/>
              <a:ext cx="1600200" cy="1137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</a:t>
              </a:r>
              <a:r>
                <a:rPr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20" dirty="0" err="1">
                  <a:solidFill>
                    <a:srgbClr val="231F20"/>
                  </a:solidFill>
                  <a:latin typeface="Arial Narrow"/>
                  <a:cs typeface="Arial Narrow"/>
                </a:rPr>
                <a:t>на</a:t>
              </a:r>
              <a:r>
                <a:rPr sz="800" spc="-85" dirty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35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имущество</a:t>
              </a:r>
              <a:r>
                <a: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физических лиц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8" name="Группа 200"/>
          <p:cNvGrpSpPr/>
          <p:nvPr/>
        </p:nvGrpSpPr>
        <p:grpSpPr>
          <a:xfrm>
            <a:off x="3181350" y="6826250"/>
            <a:ext cx="762000" cy="381000"/>
            <a:chOff x="2514980" y="4476750"/>
            <a:chExt cx="1160158" cy="142240"/>
          </a:xfrm>
        </p:grpSpPr>
        <p:sp>
          <p:nvSpPr>
            <p:cNvPr id="289" name="object 50"/>
            <p:cNvSpPr/>
            <p:nvPr/>
          </p:nvSpPr>
          <p:spPr>
            <a:xfrm>
              <a:off x="2514980" y="4476750"/>
              <a:ext cx="812111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FFD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66"/>
            <p:cNvSpPr txBox="1"/>
            <p:nvPr/>
          </p:nvSpPr>
          <p:spPr>
            <a:xfrm>
              <a:off x="2617939" y="4495879"/>
              <a:ext cx="1057199" cy="919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Прочие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02" name="Группа 194"/>
          <p:cNvGrpSpPr/>
          <p:nvPr/>
        </p:nvGrpSpPr>
        <p:grpSpPr>
          <a:xfrm>
            <a:off x="3790950" y="5230181"/>
            <a:ext cx="636357" cy="376854"/>
            <a:chOff x="2303505" y="3933201"/>
            <a:chExt cx="1766036" cy="118316"/>
          </a:xfrm>
        </p:grpSpPr>
        <p:sp>
          <p:nvSpPr>
            <p:cNvPr id="303" name="object 47"/>
            <p:cNvSpPr/>
            <p:nvPr/>
          </p:nvSpPr>
          <p:spPr>
            <a:xfrm rot="10800000">
              <a:off x="2514972" y="3933201"/>
              <a:ext cx="1554569" cy="118316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62"/>
            <p:cNvSpPr txBox="1"/>
            <p:nvPr/>
          </p:nvSpPr>
          <p:spPr>
            <a:xfrm>
              <a:off x="2303505" y="3963155"/>
              <a:ext cx="1451610" cy="773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Земельный налог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285750" y="1124406"/>
            <a:ext cx="2971800" cy="2357511"/>
            <a:chOff x="285750" y="1124406"/>
            <a:chExt cx="2971800" cy="2357511"/>
          </a:xfrm>
        </p:grpSpPr>
        <p:graphicFrame>
          <p:nvGraphicFramePr>
            <p:cNvPr id="247" name="Диаграмма 246"/>
            <p:cNvGraphicFramePr/>
            <p:nvPr/>
          </p:nvGraphicFramePr>
          <p:xfrm>
            <a:off x="438150" y="11874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6" name="TextBox 305"/>
            <p:cNvSpPr txBox="1"/>
            <p:nvPr/>
          </p:nvSpPr>
          <p:spPr>
            <a:xfrm>
              <a:off x="285750" y="112440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4248150" y="1111250"/>
            <a:ext cx="3048000" cy="2370667"/>
            <a:chOff x="4248150" y="1111250"/>
            <a:chExt cx="3048000" cy="2370667"/>
          </a:xfrm>
        </p:grpSpPr>
        <p:graphicFrame>
          <p:nvGraphicFramePr>
            <p:cNvPr id="299" name="Диаграмма 298"/>
            <p:cNvGraphicFramePr/>
            <p:nvPr/>
          </p:nvGraphicFramePr>
          <p:xfrm>
            <a:off x="4324350" y="11874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7" name="TextBox 306"/>
            <p:cNvSpPr txBox="1"/>
            <p:nvPr/>
          </p:nvSpPr>
          <p:spPr>
            <a:xfrm>
              <a:off x="4248150" y="1111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61950" y="3549650"/>
            <a:ext cx="2895600" cy="2370667"/>
            <a:chOff x="361950" y="3549650"/>
            <a:chExt cx="2895600" cy="2370667"/>
          </a:xfrm>
        </p:grpSpPr>
        <p:graphicFrame>
          <p:nvGraphicFramePr>
            <p:cNvPr id="300" name="Диаграмма 299"/>
            <p:cNvGraphicFramePr/>
            <p:nvPr/>
          </p:nvGraphicFramePr>
          <p:xfrm>
            <a:off x="438150" y="36258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8" name="TextBox 307"/>
            <p:cNvSpPr txBox="1"/>
            <p:nvPr/>
          </p:nvSpPr>
          <p:spPr>
            <a:xfrm>
              <a:off x="3619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4248150" y="3549650"/>
            <a:ext cx="3048000" cy="2370667"/>
            <a:chOff x="4248150" y="3549650"/>
            <a:chExt cx="3048000" cy="2370667"/>
          </a:xfrm>
        </p:grpSpPr>
        <p:graphicFrame>
          <p:nvGraphicFramePr>
            <p:cNvPr id="301" name="Диаграмма 300"/>
            <p:cNvGraphicFramePr/>
            <p:nvPr/>
          </p:nvGraphicFramePr>
          <p:xfrm>
            <a:off x="4324350" y="36258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9" name="TextBox 308"/>
            <p:cNvSpPr txBox="1"/>
            <p:nvPr/>
          </p:nvSpPr>
          <p:spPr>
            <a:xfrm>
              <a:off x="42481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361950" y="6064250"/>
            <a:ext cx="2895600" cy="2446867"/>
            <a:chOff x="361950" y="6064250"/>
            <a:chExt cx="2895600" cy="2446867"/>
          </a:xfrm>
        </p:grpSpPr>
        <p:graphicFrame>
          <p:nvGraphicFramePr>
            <p:cNvPr id="305" name="Диаграмма 304"/>
            <p:cNvGraphicFramePr/>
            <p:nvPr/>
          </p:nvGraphicFramePr>
          <p:xfrm>
            <a:off x="438150" y="62166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0" name="TextBox 309"/>
            <p:cNvSpPr txBox="1"/>
            <p:nvPr/>
          </p:nvSpPr>
          <p:spPr>
            <a:xfrm>
              <a:off x="361950" y="6064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5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824" y="1229144"/>
          <a:ext cx="6575126" cy="846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80"/>
                <a:gridCol w="3190873"/>
                <a:gridCol w="773539"/>
                <a:gridCol w="773556"/>
                <a:gridCol w="773539"/>
                <a:gridCol w="773539"/>
              </a:tblGrid>
              <a:tr h="72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57188" marR="572135" indent="0" algn="ctr">
                        <a:lnSpc>
                          <a:spcPts val="800"/>
                        </a:lnSpc>
                      </a:pPr>
                      <a:r>
                        <a:rPr sz="9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lang="ru-RU" sz="9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радела, </a:t>
                      </a:r>
                      <a:r>
                        <a:rPr lang="ru-RU" sz="900" b="1" spc="-7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одраздел</a:t>
                      </a:r>
                      <a:r>
                        <a:rPr lang="ru-RU" sz="9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lang="ru-RU" sz="9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классификации расходов бюджета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 smtClean="0">
                        <a:latin typeface="Times New Roman"/>
                        <a:cs typeface="Times New Roman"/>
                      </a:endParaRPr>
                    </a:p>
                    <a:p>
                      <a:pPr marL="61913" marR="54610" indent="-61913" algn="ctr">
                        <a:lnSpc>
                          <a:spcPts val="800"/>
                        </a:lnSpc>
                      </a:pPr>
                      <a:r>
                        <a:rPr lang="ru-RU" sz="9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 Решением о бюджете, в тысячах</a:t>
                      </a:r>
                      <a:r>
                        <a:rPr lang="ru-RU" sz="9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рублей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900" b="1" spc="-2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 тысячах рублей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900" b="1" spc="0" baseline="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900" b="1" spc="0" baseline="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9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Процент</a:t>
                      </a:r>
                      <a:r>
                        <a:rPr sz="9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</a:t>
                      </a:r>
                      <a:r>
                        <a:rPr lang="ru-RU" sz="9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9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900" b="1" spc="-8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900" b="1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9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</a:t>
                      </a:r>
                      <a:r>
                        <a:rPr sz="9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51051">
                <a:tc gridSpan="2"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r>
                        <a:rPr sz="9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09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1 086 041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1 049 511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116,7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том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числе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051">
                <a:tc rowSpan="7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01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Общегосударственные</a:t>
                      </a:r>
                      <a:r>
                        <a:rPr sz="900" b="1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вопросы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98 767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95,6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13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Функционирование высшего должностного лица  субъекта Российской Федерации и  муниципального образования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2370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2369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122,5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Функционирование законодательных  (представительных) органов  государственной власти и представительных органов муниципальных образований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2261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2261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82,5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652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28 107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28 107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/>
                          <a:cs typeface="Century Gothic"/>
                        </a:rPr>
                        <a:t>Судебная власть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60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6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Обеспечение 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деятельности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финансовых,  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налоговых </a:t>
                      </a: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таможенных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органов </a:t>
                      </a: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органов  </a:t>
                      </a:r>
                      <a:r>
                        <a:rPr lang="ru-RU" sz="900" spc="-5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финансового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(финансово-бюджетного)</a:t>
                      </a: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надзора</a:t>
                      </a:r>
                      <a:endParaRPr lang="ru-RU" sz="9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12 792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12 785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99,9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104,1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Другие общегосударственные вопросы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54 569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53 244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92,7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02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Национальная</a:t>
                      </a:r>
                      <a:r>
                        <a:rPr sz="9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оборона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057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107,3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Мобилизационная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вневойсковая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подготовка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057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107,3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24294">
                <a:tc row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03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Национальная безопасность и </a:t>
                      </a:r>
                      <a:r>
                        <a:rPr sz="900" b="1" spc="-5" dirty="0" err="1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правоохранительная</a:t>
                      </a:r>
                      <a:r>
                        <a:rPr sz="900" b="1" spc="-5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деятельность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15 345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14 803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136,3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342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Защита населения и территории от чрезвычайных ситуаций природного и техногенного характера,  гражданская оборона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7 511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7 464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104,9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Обеспечение 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пожарной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безопасности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7 217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6 789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94.1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201.7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7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556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550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146,3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6"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04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Национальная</a:t>
                      </a:r>
                      <a:r>
                        <a:rPr sz="900" b="1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экономика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905" indent="87313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139 209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126 944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91,2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181,5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3542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449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376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83,7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82,4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542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Водное</a:t>
                      </a:r>
                      <a:r>
                        <a:rPr lang="ru-RU" sz="900" spc="-9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</a:t>
                      </a:r>
                      <a:endParaRPr lang="ru-RU" sz="9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719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719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173,2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/>
                          <a:cs typeface="Century Gothic"/>
                        </a:rPr>
                        <a:t>Транспорт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4 727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4 727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129,4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Дорожное 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(дорожные</a:t>
                      </a:r>
                      <a:r>
                        <a:rPr lang="ru-RU" sz="900" spc="-9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фонды)</a:t>
                      </a:r>
                      <a:endParaRPr lang="ru-RU" sz="9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104 782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102 376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176,0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62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1445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25 547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15 761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61,7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216,8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4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05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Жилищно-коммунальное</a:t>
                      </a:r>
                      <a:r>
                        <a:rPr sz="900" b="1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хозяйство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87 826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84 826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147,1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51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Жилищное</a:t>
                      </a:r>
                      <a:r>
                        <a:rPr lang="ru-RU" sz="900" spc="-6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9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42 456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40 935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569,3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Коммунальное</a:t>
                      </a:r>
                      <a:r>
                        <a:rPr sz="900" spc="-9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33 638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33 638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136,7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Благоустройство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11 731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10 253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87,4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388,6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35298" y="390741"/>
            <a:ext cx="4374852" cy="713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ct val="100000"/>
              </a:lnSpc>
              <a:tabLst>
                <a:tab pos="541655" algn="l"/>
              </a:tabLst>
            </a:pPr>
            <a:r>
              <a:rPr sz="1800" b="1" spc="-22" baseline="2314" dirty="0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ts val="1100"/>
              </a:lnSpc>
            </a:pPr>
            <a:r>
              <a:rPr sz="1200" b="1" spc="-30" dirty="0" err="1">
                <a:solidFill>
                  <a:srgbClr val="00B8BE"/>
                </a:solidFill>
                <a:latin typeface="Trebuchet MS"/>
                <a:cs typeface="Trebuchet MS"/>
              </a:rPr>
              <a:t>Исполнение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местного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расходам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разделам  </a:t>
            </a:r>
            <a:r>
              <a:rPr sz="1200" b="1" spc="-40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подразделам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классификации расходов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2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(1)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3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2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12103</Words>
  <Application>Microsoft Office PowerPoint</Application>
  <PresentationFormat>Произвольный</PresentationFormat>
  <Paragraphs>3059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lmi</dc:creator>
  <cp:lastModifiedBy>SOB</cp:lastModifiedBy>
  <cp:revision>982</cp:revision>
  <dcterms:created xsi:type="dcterms:W3CDTF">2016-08-30T03:47:38Z</dcterms:created>
  <dcterms:modified xsi:type="dcterms:W3CDTF">2021-09-20T03:49:41Z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Adobe InDesign CS4 (6.0)</vt:lpwstr>
  </property>
  <property fmtid="{D5CDD505-2E9C-101B-9397-08002B2CF9AE}" pid="4" name="LastSaved">
    <vt:filetime>2016-08-30T00:00:00Z</vt:filetime>
  </property>
</Properties>
</file>